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sldIdLst>
    <p:sldId id="256" r:id="rId2"/>
    <p:sldId id="259" r:id="rId3"/>
    <p:sldId id="258" r:id="rId4"/>
    <p:sldId id="303" r:id="rId5"/>
    <p:sldId id="307" r:id="rId6"/>
    <p:sldId id="311" r:id="rId7"/>
    <p:sldId id="312" r:id="rId8"/>
    <p:sldId id="278" r:id="rId9"/>
    <p:sldId id="288" r:id="rId10"/>
    <p:sldId id="313" r:id="rId11"/>
    <p:sldId id="287" r:id="rId12"/>
    <p:sldId id="291" r:id="rId13"/>
    <p:sldId id="297" r:id="rId14"/>
    <p:sldId id="292" r:id="rId15"/>
    <p:sldId id="296" r:id="rId16"/>
    <p:sldId id="295" r:id="rId17"/>
    <p:sldId id="298" r:id="rId18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816" y="8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3EDEB1-5AAC-4235-B4FD-508292712BBC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22B23D-7223-420D-A484-867E8A0B9936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622335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F5694-3960-4201-B2CC-5638AE602054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AFB0-6541-4F05-BEB1-1187539F7D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7608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F5694-3960-4201-B2CC-5638AE602054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AFB0-6541-4F05-BEB1-1187539F7D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8572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F5694-3960-4201-B2CC-5638AE602054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AFB0-6541-4F05-BEB1-1187539F7D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9983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F5694-3960-4201-B2CC-5638AE602054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AFB0-6541-4F05-BEB1-1187539F7D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73567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F5694-3960-4201-B2CC-5638AE602054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AFB0-6541-4F05-BEB1-1187539F7D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3799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F5694-3960-4201-B2CC-5638AE602054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AFB0-6541-4F05-BEB1-1187539F7D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810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F5694-3960-4201-B2CC-5638AE602054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AFB0-6541-4F05-BEB1-1187539F7D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6383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F5694-3960-4201-B2CC-5638AE602054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AFB0-6541-4F05-BEB1-1187539F7D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31581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F5694-3960-4201-B2CC-5638AE602054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AFB0-6541-4F05-BEB1-1187539F7D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8932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F5694-3960-4201-B2CC-5638AE602054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AFB0-6541-4F05-BEB1-1187539F7D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99524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2F5694-3960-4201-B2CC-5638AE602054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A6AFB0-6541-4F05-BEB1-1187539F7D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4009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2F5694-3960-4201-B2CC-5638AE602054}" type="datetimeFigureOut">
              <a:rPr lang="pt-BR" smtClean="0"/>
              <a:t>10/10/2024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A6AFB0-6541-4F05-BEB1-1187539F7DC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9950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67544" y="3645024"/>
            <a:ext cx="7772400" cy="1470025"/>
          </a:xfrm>
        </p:spPr>
        <p:txBody>
          <a:bodyPr>
            <a:noAutofit/>
          </a:bodyPr>
          <a:lstStyle/>
          <a:p>
            <a:r>
              <a:rPr lang="pt-BR" sz="7200" b="1" dirty="0" smtClean="0"/>
              <a:t>OFICINA </a:t>
            </a:r>
            <a:r>
              <a:rPr lang="pt-BR" sz="6000" b="1" dirty="0" smtClean="0"/>
              <a:t/>
            </a:r>
            <a:br>
              <a:rPr lang="pt-BR" sz="6000" b="1" dirty="0" smtClean="0"/>
            </a:br>
            <a:r>
              <a:rPr lang="pt-BR" dirty="0" smtClean="0"/>
              <a:t>09 e 10 de outubro de 2024</a:t>
            </a:r>
            <a:endParaRPr lang="pt-BR" sz="6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1840" y="174290"/>
            <a:ext cx="2509817" cy="3160899"/>
          </a:xfrm>
          <a:prstGeom prst="rect">
            <a:avLst/>
          </a:prstGeom>
        </p:spPr>
      </p:pic>
      <p:pic>
        <p:nvPicPr>
          <p:cNvPr id="1026" name="Picture 2" descr="Logos-Contag, Fetags e STTR Deitadas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5647268"/>
            <a:ext cx="8348886" cy="8602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8221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5334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pt-PT" sz="4000" dirty="0"/>
              <a:t> </a:t>
            </a:r>
            <a:r>
              <a:rPr lang="pt-PT" b="1" dirty="0"/>
              <a:t>OBSERVAÇÕES:</a:t>
            </a:r>
            <a:endParaRPr lang="pt-BR" dirty="0"/>
          </a:p>
          <a:p>
            <a:endParaRPr lang="pt-BR" dirty="0"/>
          </a:p>
          <a:p>
            <a:pPr lvl="0" algn="just"/>
            <a:r>
              <a:rPr lang="pt-PT" dirty="0"/>
              <a:t>As Comissões </a:t>
            </a:r>
            <a:r>
              <a:rPr lang="pt-PT" b="1" dirty="0"/>
              <a:t>5, 6 e 7</a:t>
            </a:r>
            <a:r>
              <a:rPr lang="pt-PT" dirty="0"/>
              <a:t> que tratam do fortalecimento da participação dos sujeitos políticos do campo, da floresta e das águas, discutirão também os seguintes Temas Transversais: </a:t>
            </a:r>
            <a:endParaRPr lang="pt-PT" dirty="0" smtClean="0"/>
          </a:p>
          <a:p>
            <a:pPr marL="0" lvl="0" indent="0" algn="just">
              <a:buNone/>
            </a:pPr>
            <a:r>
              <a:rPr lang="pt-PT" dirty="0" smtClean="0"/>
              <a:t>       4.2.1</a:t>
            </a:r>
            <a:r>
              <a:rPr lang="pt-PT" dirty="0"/>
              <a:t>. Questão étnico-racial e compromisso com a igualdade racial; </a:t>
            </a:r>
            <a:endParaRPr lang="pt-PT" dirty="0" smtClean="0"/>
          </a:p>
          <a:p>
            <a:pPr marL="0" lvl="0" indent="0" algn="just">
              <a:buNone/>
            </a:pPr>
            <a:r>
              <a:rPr lang="pt-PT" dirty="0" smtClean="0"/>
              <a:t>       4.2.2</a:t>
            </a:r>
            <a:r>
              <a:rPr lang="pt-PT" dirty="0"/>
              <a:t>. Diversidade sexual e de gênero e auto-organização dos sujeitos LBGTQIAPN+</a:t>
            </a:r>
            <a:endParaRPr lang="pt-BR" dirty="0"/>
          </a:p>
          <a:p>
            <a:pPr lvl="0"/>
            <a:endParaRPr lang="pt-PT" b="1" dirty="0" smtClean="0"/>
          </a:p>
          <a:p>
            <a:pPr lvl="0"/>
            <a:r>
              <a:rPr lang="pt-PT" b="1" dirty="0" smtClean="0"/>
              <a:t>Serão </a:t>
            </a:r>
            <a:r>
              <a:rPr lang="pt-PT" b="1" dirty="0"/>
              <a:t>discutidos por todas Comissões Temáticas:</a:t>
            </a:r>
            <a:endParaRPr lang="pt-BR" dirty="0"/>
          </a:p>
          <a:p>
            <a:pPr marL="0" lvl="0" indent="0">
              <a:buNone/>
            </a:pPr>
            <a:r>
              <a:rPr lang="pt-PT" dirty="0" smtClean="0"/>
              <a:t>      Contextualização </a:t>
            </a:r>
            <a:r>
              <a:rPr lang="pt-PT" dirty="0"/>
              <a:t>dos Desafios para a Agricultura Familiar e para o MSTTR;</a:t>
            </a:r>
            <a:endParaRPr lang="pt-BR" dirty="0"/>
          </a:p>
          <a:p>
            <a:pPr marL="0" lvl="0" indent="0">
              <a:buNone/>
            </a:pPr>
            <a:r>
              <a:rPr lang="pt-PT" dirty="0" smtClean="0"/>
              <a:t>      O </a:t>
            </a:r>
            <a:r>
              <a:rPr lang="pt-PT" dirty="0"/>
              <a:t>tema: Organização, estrutura sindical e sustentabilidade político-financeira;</a:t>
            </a:r>
            <a:endParaRPr lang="pt-BR" dirty="0"/>
          </a:p>
          <a:p>
            <a:pPr marL="0" lvl="0" indent="0">
              <a:buNone/>
            </a:pPr>
            <a:r>
              <a:rPr lang="pt-PT" dirty="0" smtClean="0"/>
              <a:t>      Projeto </a:t>
            </a:r>
            <a:r>
              <a:rPr lang="pt-PT" dirty="0"/>
              <a:t>Alternativo de Desenvolvimento Rural Sustentável e Solidário (PADRSS);</a:t>
            </a:r>
            <a:endParaRPr lang="pt-BR" dirty="0"/>
          </a:p>
          <a:p>
            <a:pPr marL="0" lvl="0" indent="0">
              <a:buNone/>
            </a:pPr>
            <a:r>
              <a:rPr lang="pt-PT" dirty="0" smtClean="0"/>
              <a:t>      Plano </a:t>
            </a:r>
            <a:r>
              <a:rPr lang="pt-PT" dirty="0"/>
              <a:t>de Lutas.</a:t>
            </a: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5010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t-BR" sz="2800" b="1" dirty="0" smtClean="0"/>
              <a:t>COMISSÕES TEMÁTICAS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161107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pt-BR" sz="3200" b="1" dirty="0" smtClean="0"/>
              <a:t>APRESENTAÇÃO DE EMENDAS AO TEXTO BASE E AO PLANO DE LUTAS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435280" cy="478112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2400" b="1" dirty="0" smtClean="0"/>
              <a:t>AS EMENDAS PODERÃO SER:</a:t>
            </a:r>
            <a:r>
              <a:rPr lang="pt-BR" sz="2400" b="1" dirty="0"/>
              <a:t/>
            </a:r>
            <a:br>
              <a:rPr lang="pt-BR" sz="2400" b="1" dirty="0"/>
            </a:br>
            <a:r>
              <a:rPr lang="pt-BR" sz="2000" b="1" dirty="0"/>
              <a:t/>
            </a:r>
            <a:br>
              <a:rPr lang="pt-BR" sz="2000" b="1" dirty="0"/>
            </a:br>
            <a:r>
              <a:rPr lang="pt-BR" sz="2400" b="1" dirty="0"/>
              <a:t>Supressiva </a:t>
            </a:r>
            <a:r>
              <a:rPr lang="pt-BR" sz="2000" b="1" dirty="0"/>
              <a:t>– </a:t>
            </a:r>
            <a:r>
              <a:rPr lang="pt-BR" sz="2000" dirty="0"/>
              <a:t>Significa que pode suprimir (excluir) todo o texto de cada item ou apenas parte do texto sem apresentar proposta de nova redação. A supressão pode ser  </a:t>
            </a:r>
            <a:r>
              <a:rPr lang="pt-BR" sz="2000" dirty="0" smtClean="0"/>
              <a:t>também de </a:t>
            </a:r>
            <a:r>
              <a:rPr lang="pt-BR" sz="2000" dirty="0"/>
              <a:t>apenas uma palavra.</a:t>
            </a:r>
            <a:br>
              <a:rPr lang="pt-BR" sz="2000" dirty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400" b="1" dirty="0"/>
              <a:t>Substitutiva</a:t>
            </a:r>
            <a:r>
              <a:rPr lang="pt-BR" sz="2400" dirty="0"/>
              <a:t> </a:t>
            </a:r>
            <a:r>
              <a:rPr lang="pt-BR" sz="2000" dirty="0"/>
              <a:t>– Significa substituir um texto, dando-se nova redação ao </a:t>
            </a:r>
            <a:r>
              <a:rPr lang="pt-BR" sz="2000" dirty="0" smtClean="0"/>
              <a:t>texto a </a:t>
            </a:r>
            <a:r>
              <a:rPr lang="pt-BR" sz="2000" dirty="0"/>
              <a:t>ser substituído. Pode ser substituído parte do item ou até mesmo todo o item. </a:t>
            </a:r>
            <a:br>
              <a:rPr lang="pt-BR" sz="2000" dirty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400" b="1" dirty="0"/>
              <a:t>Aditiva </a:t>
            </a:r>
            <a:r>
              <a:rPr lang="pt-BR" sz="2000" b="1" dirty="0"/>
              <a:t>–  </a:t>
            </a:r>
            <a:r>
              <a:rPr lang="pt-BR" sz="2000" dirty="0"/>
              <a:t>Significa apresentar texto novo ao item, podendo ser no inicio, no meio ou ao final do item, sem supressão ou substituição do texto original.</a:t>
            </a:r>
            <a:br>
              <a:rPr lang="pt-BR" sz="2000" dirty="0"/>
            </a:br>
            <a:r>
              <a:rPr lang="pt-BR" sz="2000" dirty="0"/>
              <a:t/>
            </a:r>
            <a:br>
              <a:rPr lang="pt-BR" sz="2000" dirty="0"/>
            </a:br>
            <a:r>
              <a:rPr lang="pt-BR" sz="2400" b="1" dirty="0"/>
              <a:t>Novo Item </a:t>
            </a:r>
            <a:r>
              <a:rPr lang="pt-BR" sz="2000" b="1" dirty="0"/>
              <a:t>– </a:t>
            </a:r>
            <a:r>
              <a:rPr lang="pt-BR" sz="2000" dirty="0"/>
              <a:t>Significa apresentar proposta de novo item. Deve ser indicado em que local o texto deve ser inserido (sempre abaixo do item).</a:t>
            </a:r>
            <a:r>
              <a:rPr lang="pt-BR" sz="2000" dirty="0">
                <a:solidFill>
                  <a:srgbClr val="FF0000"/>
                </a:solidFill>
              </a:rPr>
              <a:t/>
            </a:r>
            <a:br>
              <a:rPr lang="pt-BR" sz="2000" dirty="0">
                <a:solidFill>
                  <a:srgbClr val="FF0000"/>
                </a:solidFill>
              </a:rPr>
            </a:b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867766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q"/>
            </a:pPr>
            <a:r>
              <a:rPr lang="pt-BR" dirty="0" smtClean="0"/>
              <a:t>O sistema mantém a mesma estrutura do texto impresso, ou seja, todos os itens foram inseridos individualmente podendo ser apresentada emendas para cada um dos itens.</a:t>
            </a:r>
          </a:p>
          <a:p>
            <a:pPr marL="0" indent="0">
              <a:buNone/>
            </a:pPr>
            <a:endParaRPr lang="pt-BR" dirty="0" smtClean="0"/>
          </a:p>
          <a:p>
            <a:pPr algn="just">
              <a:buFont typeface="Wingdings" panose="05000000000000000000" pitchFamily="2" charset="2"/>
              <a:buChar char="q"/>
            </a:pPr>
            <a:r>
              <a:rPr lang="pt-BR" dirty="0" smtClean="0"/>
              <a:t>O mesmo se repete para as propostas de ações no plano de lutas.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pt-BR" sz="3200" b="1" dirty="0" smtClean="0"/>
              <a:t>APRESENTAÇÃO DE EMENDAS AO TEXTO BASE E AO PLANO DE LUTAS</a:t>
            </a:r>
            <a:endParaRPr lang="pt-BR" sz="3200" b="1" dirty="0"/>
          </a:p>
        </p:txBody>
      </p:sp>
    </p:spTree>
    <p:extLst>
      <p:ext uri="{BB962C8B-B14F-4D97-AF65-F5344CB8AC3E}">
        <p14:creationId xmlns:p14="http://schemas.microsoft.com/office/powerpoint/2010/main" val="30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b="1" dirty="0"/>
              <a:t>254. </a:t>
            </a:r>
            <a:r>
              <a:rPr lang="pt-BR" sz="1800" dirty="0"/>
              <a:t>O MSTTR precisa retomar a participação qualificada nos Colegiados Territoriais, </a:t>
            </a:r>
            <a:r>
              <a:rPr lang="pt-BR" sz="1800" dirty="0" smtClean="0"/>
              <a:t>Fóruns, Conselhos </a:t>
            </a:r>
            <a:r>
              <a:rPr lang="pt-BR" sz="1800" dirty="0"/>
              <a:t>Municipais e outros, reconhecendo como espaços de protagonismo popular </a:t>
            </a:r>
            <a:r>
              <a:rPr lang="pt-BR" sz="1800" dirty="0" smtClean="0"/>
              <a:t>e também </a:t>
            </a:r>
            <a:r>
              <a:rPr lang="pt-BR" sz="1800" dirty="0"/>
              <a:t>garantir que as administrações públicas se voltem para as reais </a:t>
            </a:r>
            <a:r>
              <a:rPr lang="pt-BR" sz="1800" dirty="0" smtClean="0"/>
              <a:t>demandas das comunidades</a:t>
            </a:r>
            <a:r>
              <a:rPr lang="pt-BR" sz="1800" dirty="0"/>
              <a:t>. Por outro lado, é preciso romper com a cultura da transferência de </a:t>
            </a:r>
            <a:r>
              <a:rPr lang="pt-BR" sz="1800" dirty="0" smtClean="0"/>
              <a:t>responsabilidades entre </a:t>
            </a:r>
            <a:r>
              <a:rPr lang="pt-BR" sz="1800" dirty="0"/>
              <a:t>os entes públicos, priorizando ações nos munícipios, pois é neles que </a:t>
            </a:r>
            <a:r>
              <a:rPr lang="pt-BR" sz="1800" dirty="0" smtClean="0"/>
              <a:t>se concentram </a:t>
            </a:r>
            <a:r>
              <a:rPr lang="pt-BR" sz="1800" dirty="0"/>
              <a:t>as principais necessidades das pessoas. </a:t>
            </a:r>
            <a:r>
              <a:rPr lang="pt-BR" sz="1800" u="sng" dirty="0"/>
              <a:t>Essa mesma atitude, também, </a:t>
            </a:r>
            <a:r>
              <a:rPr lang="pt-BR" sz="1800" u="sng" dirty="0" smtClean="0"/>
              <a:t>deve ser </a:t>
            </a:r>
            <a:r>
              <a:rPr lang="pt-BR" sz="1800" u="sng" dirty="0"/>
              <a:t>adotada pelo Movimento Sindical em suas diferentes instâncias</a:t>
            </a:r>
            <a:r>
              <a:rPr lang="pt-BR" sz="1800" dirty="0" smtClean="0"/>
              <a:t>.</a:t>
            </a:r>
          </a:p>
          <a:p>
            <a:pPr marL="0" indent="0" algn="just">
              <a:buNone/>
            </a:pPr>
            <a:endParaRPr lang="pt-BR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sz="1800" dirty="0" smtClean="0"/>
              <a:t> 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pt-BR" sz="2800" b="1" dirty="0" smtClean="0"/>
              <a:t>EXEMPLO DE EMENDA SUPRESSIVA</a:t>
            </a:r>
            <a:endParaRPr lang="pt-BR" sz="28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611560" y="3942824"/>
            <a:ext cx="3024336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Suprimir todo o item 254.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34217" y="4941168"/>
            <a:ext cx="7560840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Suprimir do item 254 o seguinte trecho </a:t>
            </a:r>
            <a:r>
              <a:rPr lang="pt-BR" b="1" dirty="0">
                <a:solidFill>
                  <a:srgbClr val="FF0000"/>
                </a:solidFill>
              </a:rPr>
              <a:t>: </a:t>
            </a:r>
            <a:r>
              <a:rPr lang="pt-BR" dirty="0"/>
              <a:t>Essa mesma atitude, também, deve ser adotada pelo Movimento Sindical em suas diferentes instâncias.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9389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b="1" dirty="0"/>
              <a:t>254. </a:t>
            </a:r>
            <a:r>
              <a:rPr lang="pt-BR" sz="1800" dirty="0"/>
              <a:t>O MSTTR precisa retomar a participação qualificada nos Colegiados Territoriais, </a:t>
            </a:r>
            <a:r>
              <a:rPr lang="pt-BR" sz="1800" dirty="0" smtClean="0"/>
              <a:t>Fóruns, Conselhos </a:t>
            </a:r>
            <a:r>
              <a:rPr lang="pt-BR" sz="1800" dirty="0"/>
              <a:t>Municipais e outros, reconhecendo como espaços de protagonismo popular </a:t>
            </a:r>
            <a:r>
              <a:rPr lang="pt-BR" sz="1800" dirty="0" smtClean="0"/>
              <a:t>e também </a:t>
            </a:r>
            <a:r>
              <a:rPr lang="pt-BR" sz="1800" dirty="0"/>
              <a:t>garantir que as administrações públicas se voltem para as reais </a:t>
            </a:r>
            <a:r>
              <a:rPr lang="pt-BR" sz="1800" dirty="0" smtClean="0"/>
              <a:t>demandas das comunidades</a:t>
            </a:r>
            <a:r>
              <a:rPr lang="pt-BR" sz="1800" dirty="0"/>
              <a:t>. Por outro lado, é preciso romper com a cultura da transferência de </a:t>
            </a:r>
            <a:r>
              <a:rPr lang="pt-BR" sz="1800" dirty="0" smtClean="0"/>
              <a:t>responsabilidades entre </a:t>
            </a:r>
            <a:r>
              <a:rPr lang="pt-BR" sz="1800" dirty="0"/>
              <a:t>os entes públicos, priorizando ações nos munícipios, pois é neles que </a:t>
            </a:r>
            <a:r>
              <a:rPr lang="pt-BR" sz="1800" dirty="0" smtClean="0"/>
              <a:t>se concentram </a:t>
            </a:r>
            <a:r>
              <a:rPr lang="pt-BR" sz="1800" dirty="0"/>
              <a:t>as principais necessidades das pessoas. </a:t>
            </a:r>
            <a:r>
              <a:rPr lang="pt-BR" sz="1800" u="sng" dirty="0"/>
              <a:t>Essa mesma atitude, também, </a:t>
            </a:r>
            <a:r>
              <a:rPr lang="pt-BR" sz="1800" u="sng" dirty="0" smtClean="0"/>
              <a:t>deve ser </a:t>
            </a:r>
            <a:r>
              <a:rPr lang="pt-BR" sz="1800" u="sng" dirty="0"/>
              <a:t>adotada pelo Movimento Sindical em suas diferentes instâncias</a:t>
            </a:r>
            <a:r>
              <a:rPr lang="pt-BR" sz="1800" u="sng" dirty="0" smtClean="0"/>
              <a:t>.</a:t>
            </a:r>
          </a:p>
          <a:p>
            <a:pPr marL="0" indent="0" algn="just">
              <a:buNone/>
            </a:pPr>
            <a:endParaRPr lang="pt-BR" sz="18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sz="1800" dirty="0" smtClean="0"/>
              <a:t> 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pt-BR" sz="2800" b="1" dirty="0" smtClean="0"/>
              <a:t>EXEMPLO DE EMENDA SUBSTITUTIVA</a:t>
            </a:r>
            <a:endParaRPr lang="pt-BR" sz="28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611560" y="3942824"/>
            <a:ext cx="7920880" cy="923330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Substituir </a:t>
            </a:r>
            <a:r>
              <a:rPr lang="pt-BR" b="1" dirty="0">
                <a:solidFill>
                  <a:srgbClr val="FF0000"/>
                </a:solidFill>
              </a:rPr>
              <a:t>todo o item </a:t>
            </a:r>
            <a:r>
              <a:rPr lang="pt-BR" b="1" dirty="0" smtClean="0">
                <a:solidFill>
                  <a:srgbClr val="FF0000"/>
                </a:solidFill>
              </a:rPr>
              <a:t>254 pela seguinte redação: </a:t>
            </a:r>
            <a:r>
              <a:rPr lang="pt-BR" dirty="0" smtClean="0"/>
              <a:t>É necessário qualificar nossa participação em espaços de controle de políticas públicas, especialmente nas pequenas cidades.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646680" y="5229464"/>
            <a:ext cx="7885760" cy="1200329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>
                <a:solidFill>
                  <a:srgbClr val="FF0000"/>
                </a:solidFill>
              </a:rPr>
              <a:t>Substituir  </a:t>
            </a:r>
            <a:r>
              <a:rPr lang="pt-BR" b="1" dirty="0" smtClean="0">
                <a:solidFill>
                  <a:srgbClr val="FF0000"/>
                </a:solidFill>
              </a:rPr>
              <a:t>o seguinte trecho  do item 254 : </a:t>
            </a:r>
            <a:r>
              <a:rPr lang="pt-BR" dirty="0"/>
              <a:t>Essa mesma atitude, também, deve ser adotada pelo Movimento Sindical em suas diferentes instâncias</a:t>
            </a:r>
            <a:r>
              <a:rPr lang="pt-BR" dirty="0" smtClean="0"/>
              <a:t>.</a:t>
            </a:r>
          </a:p>
          <a:p>
            <a:r>
              <a:rPr lang="pt-BR" b="1" dirty="0" smtClean="0">
                <a:solidFill>
                  <a:srgbClr val="FF0000"/>
                </a:solidFill>
              </a:rPr>
              <a:t>Nova redação:</a:t>
            </a:r>
            <a:r>
              <a:rPr lang="pt-BR" dirty="0" smtClean="0">
                <a:solidFill>
                  <a:srgbClr val="FF0000"/>
                </a:solidFill>
              </a:rPr>
              <a:t>  </a:t>
            </a:r>
            <a:r>
              <a:rPr lang="pt-BR" dirty="0" smtClean="0"/>
              <a:t>Todos os sindicatos, as Federações e a CONTAG deve priorizar a participação nos Conselhos de Políticas Públicas.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644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1800" b="1" dirty="0"/>
              <a:t>254. </a:t>
            </a:r>
            <a:r>
              <a:rPr lang="pt-BR" sz="1800" dirty="0"/>
              <a:t>O MSTTR precisa retomar a participação qualificada nos Colegiados Territoriais, </a:t>
            </a:r>
            <a:r>
              <a:rPr lang="pt-BR" sz="1800" dirty="0" smtClean="0"/>
              <a:t>Fóruns, </a:t>
            </a:r>
            <a:r>
              <a:rPr lang="pt-BR" sz="1800" u="sng" dirty="0" smtClean="0"/>
              <a:t>Conselhos </a:t>
            </a:r>
            <a:r>
              <a:rPr lang="pt-BR" sz="1800" u="sng" dirty="0"/>
              <a:t>Municipais </a:t>
            </a:r>
            <a:r>
              <a:rPr lang="pt-BR" sz="1800" dirty="0"/>
              <a:t>e outros, reconhecendo como espaços de protagonismo popular </a:t>
            </a:r>
            <a:r>
              <a:rPr lang="pt-BR" sz="1800" dirty="0" smtClean="0"/>
              <a:t>e também </a:t>
            </a:r>
            <a:r>
              <a:rPr lang="pt-BR" sz="1800" dirty="0"/>
              <a:t>garantir que as administrações públicas se voltem para as reais </a:t>
            </a:r>
            <a:r>
              <a:rPr lang="pt-BR" sz="1800" dirty="0" smtClean="0"/>
              <a:t>demandas das comunidades</a:t>
            </a:r>
            <a:r>
              <a:rPr lang="pt-BR" sz="1800" dirty="0"/>
              <a:t>. Por outro lado, é preciso romper com a cultura da transferência de </a:t>
            </a:r>
            <a:r>
              <a:rPr lang="pt-BR" sz="1800" dirty="0" smtClean="0"/>
              <a:t>responsabilidades entre </a:t>
            </a:r>
            <a:r>
              <a:rPr lang="pt-BR" sz="1800" dirty="0"/>
              <a:t>os entes públicos, priorizando ações nos munícipios, pois é neles que </a:t>
            </a:r>
            <a:r>
              <a:rPr lang="pt-BR" sz="1800" dirty="0" smtClean="0"/>
              <a:t>se concentram </a:t>
            </a:r>
            <a:r>
              <a:rPr lang="pt-BR" sz="1800" dirty="0"/>
              <a:t>as principais necessidades das pessoas. Essa mesma atitude, também, </a:t>
            </a:r>
            <a:r>
              <a:rPr lang="pt-BR" sz="1800" dirty="0" smtClean="0"/>
              <a:t>deve ser </a:t>
            </a:r>
            <a:r>
              <a:rPr lang="pt-BR" sz="1800" dirty="0"/>
              <a:t>adotada pelo Movimento Sindical em suas diferentes instâncias</a:t>
            </a:r>
            <a:r>
              <a:rPr lang="pt-BR" sz="1800" dirty="0" smtClean="0"/>
              <a:t>.</a:t>
            </a:r>
          </a:p>
          <a:p>
            <a:pPr marL="0" indent="0">
              <a:buNone/>
            </a:pPr>
            <a:endParaRPr lang="pt-BR" sz="18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sz="18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sz="1800" dirty="0" smtClean="0"/>
              <a:t> 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 smtClean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pt-BR" sz="2800" b="1" dirty="0" smtClean="0"/>
              <a:t>EXEMPLO DE EMENDA ADITIVA</a:t>
            </a:r>
            <a:endParaRPr lang="pt-BR" sz="28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630330" y="3861048"/>
            <a:ext cx="7560840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Acrescentar no inicio item: </a:t>
            </a:r>
            <a:r>
              <a:rPr lang="pt-BR" dirty="0" smtClean="0"/>
              <a:t>É importante destacar que...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635609" y="4653136"/>
            <a:ext cx="7560840" cy="369332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Acrescentar após Conselhos Municipais : </a:t>
            </a:r>
            <a:r>
              <a:rPr lang="pt-BR" dirty="0" smtClean="0"/>
              <a:t>Grupos de Trabalho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630330" y="5373216"/>
            <a:ext cx="7560840" cy="646331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Acrescentar ao final do item: </a:t>
            </a:r>
            <a:r>
              <a:rPr lang="pt-BR" dirty="0" smtClean="0"/>
              <a:t>pois é fundamental para a melhoria na qualidade  de vida da classe trabalhadora</a:t>
            </a:r>
            <a:endParaRPr lang="pt-B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006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pt-BR" sz="2400" dirty="0" smtClean="0">
                <a:solidFill>
                  <a:srgbClr val="FF0000"/>
                </a:solidFill>
              </a:rPr>
              <a:t>Nos casos de Novo Item, deve-se identificar o ponto com que a proposta mais se identifica ou complementa a ideia. </a:t>
            </a:r>
          </a:p>
          <a:p>
            <a:pPr marL="0" indent="0">
              <a:buNone/>
            </a:pPr>
            <a:endParaRPr lang="pt-BR" sz="2400" dirty="0" smtClean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pt-BR" sz="2400" dirty="0" smtClean="0">
                <a:solidFill>
                  <a:srgbClr val="FF0000"/>
                </a:solidFill>
              </a:rPr>
              <a:t>O exemplo de redação abaixo poderia ser inserida após o item 254.</a:t>
            </a:r>
          </a:p>
          <a:p>
            <a:pPr>
              <a:buFont typeface="Wingdings" panose="05000000000000000000" pitchFamily="2" charset="2"/>
              <a:buChar char="§"/>
            </a:pPr>
            <a:endParaRPr lang="pt-BR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BR" sz="2400" dirty="0" smtClean="0">
                <a:solidFill>
                  <a:srgbClr val="FF0000"/>
                </a:solidFill>
              </a:rPr>
              <a:t>(Novo item) </a:t>
            </a:r>
            <a:r>
              <a:rPr lang="pt-BR" sz="2400" dirty="0" smtClean="0"/>
              <a:t>“A participação nos conselhos de políticas públicas é importante para o controle social, por isso o MSTTR deve priorizar a participação nesses espaços”.</a:t>
            </a:r>
            <a:endParaRPr lang="pt-BR" sz="2400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457200" y="274638"/>
            <a:ext cx="8229600" cy="922114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t-BR" sz="2800" b="1" dirty="0" smtClean="0"/>
              <a:t>PROPOSTA DE  NOVO ITEM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88189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l"/>
            <a:r>
              <a:rPr lang="pt-BR" sz="3200" b="1" dirty="0" smtClean="0"/>
              <a:t>IMPORTANTE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800" dirty="0"/>
              <a:t>É fundamental a leitura antecipada do texto base para uma participação </a:t>
            </a:r>
            <a:r>
              <a:rPr lang="pt-BR" sz="2800" dirty="0" smtClean="0"/>
              <a:t>mais ativa </a:t>
            </a:r>
            <a:r>
              <a:rPr lang="pt-BR" sz="2800" dirty="0"/>
              <a:t>nas Plenárias </a:t>
            </a:r>
            <a:r>
              <a:rPr lang="pt-BR" sz="2800" dirty="0" smtClean="0"/>
              <a:t>pois </a:t>
            </a:r>
            <a:r>
              <a:rPr lang="pt-BR" sz="2800" b="1" dirty="0" smtClean="0"/>
              <a:t>este </a:t>
            </a:r>
            <a:r>
              <a:rPr lang="pt-BR" sz="2800" b="1" dirty="0"/>
              <a:t>é um momento </a:t>
            </a:r>
            <a:r>
              <a:rPr lang="pt-BR" sz="2800" dirty="0"/>
              <a:t>rico </a:t>
            </a:r>
            <a:r>
              <a:rPr lang="pt-BR" sz="2800" b="1" dirty="0"/>
              <a:t>para</a:t>
            </a:r>
            <a:r>
              <a:rPr lang="pt-BR" sz="2800" dirty="0"/>
              <a:t> o MSTTR </a:t>
            </a:r>
            <a:r>
              <a:rPr lang="pt-BR" sz="2800" b="1" dirty="0"/>
              <a:t>debater e apontar </a:t>
            </a:r>
            <a:r>
              <a:rPr lang="pt-BR" sz="2800" dirty="0"/>
              <a:t>novos </a:t>
            </a:r>
            <a:r>
              <a:rPr lang="pt-BR" sz="2800" b="1" dirty="0"/>
              <a:t>rumos</a:t>
            </a:r>
            <a:r>
              <a:rPr lang="pt-BR" sz="2800" dirty="0"/>
              <a:t>, </a:t>
            </a:r>
            <a:r>
              <a:rPr lang="pt-BR" sz="2800" b="1" dirty="0"/>
              <a:t>fortalecer a </a:t>
            </a:r>
            <a:r>
              <a:rPr lang="pt-BR" sz="2800" b="1" dirty="0" smtClean="0"/>
              <a:t>ação sindical</a:t>
            </a:r>
            <a:r>
              <a:rPr lang="pt-BR" sz="2800" dirty="0"/>
              <a:t>, </a:t>
            </a:r>
            <a:r>
              <a:rPr lang="pt-BR" sz="2800" b="1" dirty="0"/>
              <a:t>encontrar maneiras novas de se relacionar com a base</a:t>
            </a:r>
            <a:r>
              <a:rPr lang="pt-BR" sz="2800" dirty="0"/>
              <a:t>, </a:t>
            </a:r>
            <a:r>
              <a:rPr lang="pt-BR" sz="2800" b="1" dirty="0"/>
              <a:t>ampliar </a:t>
            </a:r>
            <a:r>
              <a:rPr lang="pt-BR" sz="2800" b="1" dirty="0" smtClean="0"/>
              <a:t>a representatividade </a:t>
            </a:r>
            <a:r>
              <a:rPr lang="pt-BR" sz="2800" b="1" dirty="0"/>
              <a:t>e a capacidade de ação </a:t>
            </a:r>
            <a:r>
              <a:rPr lang="pt-BR" sz="2800" b="1" dirty="0" smtClean="0"/>
              <a:t>político-sindical </a:t>
            </a:r>
            <a:r>
              <a:rPr lang="pt-BR" sz="2800" dirty="0" smtClean="0"/>
              <a:t>assegurando </a:t>
            </a:r>
            <a:r>
              <a:rPr lang="pt-BR" sz="2800" dirty="0"/>
              <a:t>a melhoria </a:t>
            </a:r>
            <a:r>
              <a:rPr lang="pt-BR" sz="2800" dirty="0" smtClean="0"/>
              <a:t>da qualidade </a:t>
            </a:r>
            <a:r>
              <a:rPr lang="pt-BR" sz="2800" dirty="0"/>
              <a:t>de vida e consolidação do PADRSS.</a:t>
            </a:r>
          </a:p>
        </p:txBody>
      </p:sp>
    </p:spTree>
    <p:extLst>
      <p:ext uri="{BB962C8B-B14F-4D97-AF65-F5344CB8AC3E}">
        <p14:creationId xmlns:p14="http://schemas.microsoft.com/office/powerpoint/2010/main" val="2352719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67544" y="1340768"/>
            <a:ext cx="8424936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9600" b="1" dirty="0" smtClean="0"/>
              <a:t>14º </a:t>
            </a:r>
            <a:r>
              <a:rPr lang="pt-BR" sz="9600" b="1" dirty="0"/>
              <a:t>CNTTR</a:t>
            </a:r>
          </a:p>
          <a:p>
            <a:pPr algn="ctr"/>
            <a:r>
              <a:rPr lang="pt-BR" b="1" dirty="0" smtClean="0"/>
              <a:t>01 </a:t>
            </a:r>
            <a:r>
              <a:rPr lang="pt-BR" b="1" dirty="0"/>
              <a:t>a </a:t>
            </a:r>
            <a:r>
              <a:rPr lang="pt-BR" b="1" dirty="0" smtClean="0"/>
              <a:t>03 </a:t>
            </a:r>
            <a:r>
              <a:rPr lang="pt-BR" b="1" dirty="0"/>
              <a:t>de </a:t>
            </a:r>
            <a:r>
              <a:rPr lang="pt-BR" b="1" dirty="0" smtClean="0"/>
              <a:t>abril </a:t>
            </a:r>
            <a:r>
              <a:rPr lang="pt-BR" b="1" dirty="0"/>
              <a:t>de </a:t>
            </a:r>
            <a:r>
              <a:rPr lang="pt-BR" b="1" dirty="0" smtClean="0"/>
              <a:t>2025</a:t>
            </a:r>
            <a:endParaRPr lang="pt-BR" b="1" dirty="0"/>
          </a:p>
          <a:p>
            <a:pPr algn="ctr"/>
            <a:r>
              <a:rPr lang="pt-BR" b="1" dirty="0"/>
              <a:t>Brasília - DF</a:t>
            </a:r>
          </a:p>
          <a:p>
            <a:r>
              <a:rPr lang="pt-BR" b="1" dirty="0"/>
              <a:t> </a:t>
            </a:r>
            <a:endParaRPr lang="pt-BR" b="1" dirty="0" smtClean="0"/>
          </a:p>
          <a:p>
            <a:r>
              <a:rPr lang="pt-BR" sz="2800" b="1" dirty="0" smtClean="0"/>
              <a:t>TEXTO BASE DO 14º </a:t>
            </a:r>
            <a:r>
              <a:rPr lang="pt-BR" sz="2800" b="1" dirty="0"/>
              <a:t>CONGRESSO </a:t>
            </a:r>
            <a:r>
              <a:rPr lang="pt-BR" sz="2800" b="1" dirty="0" smtClean="0"/>
              <a:t>NACIONAL </a:t>
            </a:r>
            <a:r>
              <a:rPr lang="pt-BR" sz="2800" b="1" dirty="0"/>
              <a:t>DOS TRABALHADORES </a:t>
            </a:r>
            <a:r>
              <a:rPr lang="pt-BR" sz="2800" b="1" dirty="0" smtClean="0"/>
              <a:t>RURAIS AGRICULTORES E AGRICULTORAS FAMILIARES</a:t>
            </a:r>
          </a:p>
          <a:p>
            <a:endParaRPr lang="pt-BR" sz="2800" b="1" dirty="0"/>
          </a:p>
          <a:p>
            <a:r>
              <a:rPr lang="pt-BR" sz="2800" b="1" dirty="0" smtClean="0"/>
              <a:t>PLANO DE LUTAS – 2025 a 2029</a:t>
            </a:r>
            <a:endParaRPr lang="pt-BR" sz="2800" b="1" dirty="0"/>
          </a:p>
          <a:p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114545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980728"/>
            <a:ext cx="8229600" cy="1143000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pt-BR" sz="2100" b="1" dirty="0" smtClean="0"/>
              <a:t>ESTRUTURA DO TEXTO BASE DO 14º CONGRESSO NACIONAL DOS TRABALHADORES RURAIS AGRICULTORES E AGRICULTORAS FAMILIARES</a:t>
            </a:r>
            <a:endParaRPr lang="pt-BR" sz="21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2348880"/>
            <a:ext cx="8229600" cy="4176464"/>
          </a:xfrm>
        </p:spPr>
        <p:txBody>
          <a:bodyPr>
            <a:normAutofit fontScale="62500" lnSpcReduction="20000"/>
          </a:bodyPr>
          <a:lstStyle/>
          <a:p>
            <a:pPr marL="0" indent="446088">
              <a:buFont typeface="Wingdings" panose="05000000000000000000" pitchFamily="2" charset="2"/>
              <a:buChar char="q"/>
              <a:tabLst>
                <a:tab pos="88900" algn="l"/>
                <a:tab pos="176213" algn="l"/>
                <a:tab pos="1076325" algn="l"/>
              </a:tabLst>
            </a:pPr>
            <a:r>
              <a:rPr lang="pt-BR" sz="3400" b="1" dirty="0" smtClean="0"/>
              <a:t>O </a:t>
            </a:r>
            <a:r>
              <a:rPr lang="pt-BR" sz="3400" b="1" dirty="0"/>
              <a:t>T</a:t>
            </a:r>
            <a:r>
              <a:rPr lang="pt-BR" sz="3400" b="1" dirty="0" smtClean="0"/>
              <a:t>exto Base está estruturado em:</a:t>
            </a:r>
            <a:endParaRPr lang="pt-BR" sz="3400" b="1" dirty="0"/>
          </a:p>
          <a:p>
            <a:pPr marL="0" indent="0">
              <a:buNone/>
            </a:pPr>
            <a:endParaRPr lang="pt-BR" sz="2600" dirty="0" smtClean="0"/>
          </a:p>
          <a:p>
            <a:pPr marL="0" indent="0">
              <a:buNone/>
            </a:pPr>
            <a:r>
              <a:rPr lang="pt-BR" sz="2900" b="1" dirty="0" smtClean="0"/>
              <a:t>1. Conjuntura</a:t>
            </a:r>
            <a:r>
              <a:rPr lang="pt-BR" sz="2900" b="1" dirty="0"/>
              <a:t>: Aspectos Internacionais e </a:t>
            </a:r>
            <a:r>
              <a:rPr lang="pt-BR" sz="2900" b="1" dirty="0" smtClean="0"/>
              <a:t>Nacionais;  </a:t>
            </a:r>
            <a:r>
              <a:rPr lang="pt-BR" sz="2900" b="1" dirty="0" smtClean="0">
                <a:solidFill>
                  <a:srgbClr val="FF0000"/>
                </a:solidFill>
              </a:rPr>
              <a:t>(págs. 05 a 10)</a:t>
            </a:r>
            <a:endParaRPr lang="pt-BR" sz="2900" b="1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pt-BR" sz="2900" b="1" dirty="0" smtClean="0"/>
          </a:p>
          <a:p>
            <a:pPr marL="0" indent="0" algn="just">
              <a:buNone/>
            </a:pPr>
            <a:r>
              <a:rPr lang="pt-BR" sz="2900" b="1" dirty="0"/>
              <a:t>2.</a:t>
            </a:r>
            <a:r>
              <a:rPr lang="pt-BR" sz="2900" b="1" dirty="0" smtClean="0"/>
              <a:t> </a:t>
            </a:r>
            <a:r>
              <a:rPr lang="pt-BR" sz="2900" b="1" dirty="0"/>
              <a:t>Contextualização dos Desafios para a Agricultura Familiar e para o Movimento Sindical de Trabalhadores e Trabalhadoras Rurais (MSTTR</a:t>
            </a:r>
            <a:r>
              <a:rPr lang="pt-BR" sz="2900" b="1" dirty="0" smtClean="0"/>
              <a:t>); </a:t>
            </a:r>
            <a:r>
              <a:rPr lang="pt-BR" sz="2900" b="1" dirty="0" smtClean="0">
                <a:solidFill>
                  <a:srgbClr val="FF0000"/>
                </a:solidFill>
              </a:rPr>
              <a:t>(págs. 11 a 13)</a:t>
            </a:r>
            <a:endParaRPr lang="pt-BR" sz="29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sz="2900" b="1" dirty="0" smtClean="0"/>
          </a:p>
          <a:p>
            <a:pPr marL="0" indent="0">
              <a:buNone/>
            </a:pPr>
            <a:r>
              <a:rPr lang="pt-BR" sz="2900" b="1" dirty="0"/>
              <a:t>3.</a:t>
            </a:r>
            <a:r>
              <a:rPr lang="pt-BR" sz="2900" b="1" dirty="0" smtClean="0"/>
              <a:t> Projeto </a:t>
            </a:r>
            <a:r>
              <a:rPr lang="pt-BR" sz="2900" b="1" dirty="0"/>
              <a:t>Alternativo de Desenvolvimento Rural Sustentável e Solidário (PADRSS</a:t>
            </a:r>
            <a:r>
              <a:rPr lang="pt-BR" sz="2900" b="1" dirty="0" smtClean="0"/>
              <a:t>); </a:t>
            </a:r>
            <a:r>
              <a:rPr lang="pt-BR" sz="2900" b="1" dirty="0" smtClean="0">
                <a:solidFill>
                  <a:srgbClr val="FF0000"/>
                </a:solidFill>
              </a:rPr>
              <a:t>(págs. 13 a 15)</a:t>
            </a:r>
            <a:endParaRPr lang="pt-BR" sz="29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sz="2900" b="1" dirty="0" smtClean="0"/>
          </a:p>
          <a:p>
            <a:pPr marL="0" indent="0">
              <a:buNone/>
            </a:pPr>
            <a:r>
              <a:rPr lang="pt-BR" sz="2900" b="1" dirty="0" smtClean="0"/>
              <a:t>4. Estratégias </a:t>
            </a:r>
            <a:r>
              <a:rPr lang="pt-BR" sz="2900" b="1" dirty="0"/>
              <a:t>para a Ação </a:t>
            </a:r>
            <a:r>
              <a:rPr lang="pt-BR" sz="2900" b="1" dirty="0" smtClean="0"/>
              <a:t>Político-Sindical; </a:t>
            </a:r>
            <a:r>
              <a:rPr lang="pt-BR" sz="2900" b="1" dirty="0" smtClean="0">
                <a:solidFill>
                  <a:srgbClr val="FF0000"/>
                </a:solidFill>
              </a:rPr>
              <a:t>(págs. 16 a 62)</a:t>
            </a:r>
            <a:endParaRPr lang="pt-BR" sz="29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sz="2900" b="1" dirty="0" smtClean="0"/>
          </a:p>
          <a:p>
            <a:pPr marL="0" indent="0">
              <a:buNone/>
            </a:pPr>
            <a:r>
              <a:rPr lang="pt-BR" sz="2900" b="1" dirty="0" smtClean="0"/>
              <a:t>5. Plano </a:t>
            </a:r>
            <a:r>
              <a:rPr lang="pt-BR" sz="2900" b="1" dirty="0"/>
              <a:t>de Lutas para a gestão </a:t>
            </a:r>
            <a:r>
              <a:rPr lang="pt-BR" sz="2900" b="1" dirty="0" smtClean="0"/>
              <a:t>2025-2029. </a:t>
            </a:r>
            <a:r>
              <a:rPr lang="pt-BR" sz="2900" b="1" dirty="0" smtClean="0">
                <a:solidFill>
                  <a:srgbClr val="FF0000"/>
                </a:solidFill>
              </a:rPr>
              <a:t>( págs. 63 a 72)</a:t>
            </a:r>
            <a:endParaRPr lang="pt-BR" sz="2900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pt-BR" sz="2900" b="1" dirty="0" smtClean="0"/>
          </a:p>
          <a:p>
            <a:pPr marL="0" indent="0">
              <a:buNone/>
            </a:pPr>
            <a:r>
              <a:rPr lang="pt-BR" sz="2900" b="1" i="1" dirty="0" smtClean="0"/>
              <a:t>Elaboramos lista de siglas para consulta </a:t>
            </a:r>
            <a:r>
              <a:rPr lang="pt-BR" sz="2900" b="1" dirty="0" smtClean="0">
                <a:solidFill>
                  <a:srgbClr val="FF0000"/>
                </a:solidFill>
              </a:rPr>
              <a:t>(pág. 73 a 77)</a:t>
            </a:r>
            <a:endParaRPr lang="pt-BR" sz="29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160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sz="2900" b="1" dirty="0" smtClean="0">
                <a:ea typeface="Calibri"/>
                <a:cs typeface="Calibri"/>
              </a:rPr>
              <a:t>APRESENTAÇÃO</a:t>
            </a:r>
            <a:endParaRPr lang="pt-BR" sz="29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sz="2900" b="1" dirty="0">
                <a:ea typeface="Calibri"/>
                <a:cs typeface="Calibri"/>
              </a:rPr>
              <a:t>1.  EM QUE CONJUNTURA OCORRE O 14º CNTTR </a:t>
            </a:r>
            <a:r>
              <a:rPr lang="pt-BR" sz="2900" b="1" dirty="0">
                <a:solidFill>
                  <a:srgbClr val="FF0000"/>
                </a:solidFill>
                <a:ea typeface="Times New Roman"/>
                <a:cs typeface="Times New Roman"/>
              </a:rPr>
              <a:t>(págs. 05 a 10)</a:t>
            </a:r>
            <a:endParaRPr lang="pt-BR" sz="29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sz="2900" dirty="0" smtClean="0">
                <a:ea typeface="Calibri"/>
                <a:cs typeface="Calibri"/>
              </a:rPr>
              <a:t>     1.1</a:t>
            </a:r>
            <a:r>
              <a:rPr lang="es-ES_tradnl" sz="2900" dirty="0">
                <a:ea typeface="Calibri"/>
                <a:cs typeface="Calibri"/>
              </a:rPr>
              <a:t>. Aspectos Internacionais</a:t>
            </a:r>
            <a:endParaRPr lang="pt-BR" sz="29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sz="2900" dirty="0" smtClean="0">
                <a:ea typeface="Calibri"/>
                <a:cs typeface="Calibri"/>
              </a:rPr>
              <a:t>     1.2</a:t>
            </a:r>
            <a:r>
              <a:rPr lang="es-ES_tradnl" sz="2900" dirty="0">
                <a:ea typeface="Calibri"/>
                <a:cs typeface="Calibri"/>
              </a:rPr>
              <a:t>. Aspectos Nacionais</a:t>
            </a:r>
            <a:endParaRPr lang="pt-BR" sz="29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s-ES_tradnl" sz="2900" b="1" dirty="0" smtClean="0">
              <a:ea typeface="Calibri"/>
              <a:cs typeface="Calibri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sz="2900" b="1" dirty="0" smtClean="0">
                <a:ea typeface="Calibri"/>
                <a:cs typeface="Calibri"/>
              </a:rPr>
              <a:t>2</a:t>
            </a:r>
            <a:r>
              <a:rPr lang="es-ES_tradnl" sz="2900" b="1" dirty="0">
                <a:ea typeface="Calibri"/>
                <a:cs typeface="Calibri"/>
              </a:rPr>
              <a:t>.  CONTEXTUALIZAÇÃO: OS DESAFIOS PARA A AGRICULTURA FAMILIAR E PARA O MSTTR </a:t>
            </a:r>
            <a:r>
              <a:rPr lang="es-ES_tradnl" sz="2900" b="1" dirty="0">
                <a:solidFill>
                  <a:srgbClr val="FF0000"/>
                </a:solidFill>
                <a:ea typeface="Calibri"/>
                <a:cs typeface="Calibri"/>
              </a:rPr>
              <a:t>(págs. 11 a 13)</a:t>
            </a:r>
            <a:endParaRPr lang="pt-BR" sz="29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s-ES_tradnl" sz="2900" b="1" dirty="0" smtClean="0">
              <a:ea typeface="Calibri"/>
              <a:cs typeface="Calibri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sz="2900" b="1" dirty="0" smtClean="0">
                <a:ea typeface="Calibri"/>
                <a:cs typeface="Calibri"/>
              </a:rPr>
              <a:t>3</a:t>
            </a:r>
            <a:r>
              <a:rPr lang="es-ES_tradnl" sz="2900" b="1" dirty="0">
                <a:ea typeface="Calibri"/>
                <a:cs typeface="Calibri"/>
              </a:rPr>
              <a:t>. PROJETO ALTERNATIVO DE DESENVOLVIMENTO RURAL SUSTENTÁVEL E SOLIDÁRIO – PADRSS </a:t>
            </a:r>
            <a:r>
              <a:rPr lang="es-ES_tradnl" sz="2900" b="1" dirty="0">
                <a:solidFill>
                  <a:srgbClr val="FF0000"/>
                </a:solidFill>
                <a:ea typeface="Calibri"/>
                <a:cs typeface="Calibri"/>
              </a:rPr>
              <a:t>(págs. 13 a 15)</a:t>
            </a:r>
            <a:endParaRPr lang="pt-BR" sz="29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sz="2900" dirty="0" smtClean="0">
                <a:ea typeface="Calibri"/>
                <a:cs typeface="Calibri"/>
              </a:rPr>
              <a:t>    3.1</a:t>
            </a:r>
            <a:r>
              <a:rPr lang="es-ES_tradnl" sz="2900" dirty="0">
                <a:ea typeface="Calibri"/>
                <a:cs typeface="Calibri"/>
              </a:rPr>
              <a:t>. Elementos estruturantes do PADRSS</a:t>
            </a:r>
            <a:endParaRPr lang="pt-BR" sz="2900" dirty="0">
              <a:ea typeface="Calibri"/>
              <a:cs typeface="Times New Roman"/>
            </a:endParaRPr>
          </a:p>
          <a:p>
            <a:endParaRPr lang="pt-BR" dirty="0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2211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t-BR" sz="2100" b="1" dirty="0" smtClean="0"/>
              <a:t>ESTRUTURA DO TEXTO BASE DO 14º CNTTR</a:t>
            </a:r>
            <a:br>
              <a:rPr lang="pt-BR" sz="2100" b="1" dirty="0" smtClean="0"/>
            </a:br>
            <a:endParaRPr lang="pt-BR" sz="2100" b="1" dirty="0"/>
          </a:p>
        </p:txBody>
      </p:sp>
    </p:spTree>
    <p:extLst>
      <p:ext uri="{BB962C8B-B14F-4D97-AF65-F5344CB8AC3E}">
        <p14:creationId xmlns:p14="http://schemas.microsoft.com/office/powerpoint/2010/main" val="284526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67544" y="1690508"/>
            <a:ext cx="8229600" cy="4762827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b="1" dirty="0" smtClean="0">
                <a:ea typeface="Calibri"/>
                <a:cs typeface="Calibri"/>
              </a:rPr>
              <a:t>4</a:t>
            </a:r>
            <a:r>
              <a:rPr lang="es-ES_tradnl" b="1" dirty="0">
                <a:ea typeface="Calibri"/>
                <a:cs typeface="Calibri"/>
              </a:rPr>
              <a:t>.  ESTRATÉGIAS PARA A AÇÃO POLÍTICO-SINDICAL </a:t>
            </a:r>
            <a:r>
              <a:rPr lang="es-ES_tradnl" b="1" dirty="0">
                <a:solidFill>
                  <a:srgbClr val="FF0000"/>
                </a:solidFill>
                <a:ea typeface="Calibri"/>
                <a:cs typeface="Calibri"/>
              </a:rPr>
              <a:t>(págs. 16 a 62)</a:t>
            </a:r>
            <a:endParaRPr lang="pt-BR" sz="28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sz="2900" dirty="0">
                <a:ea typeface="Calibri"/>
                <a:cs typeface="Calibri"/>
              </a:rPr>
              <a:t>4.1. Fortalecimento da Agricultura Familiar</a:t>
            </a:r>
            <a:endParaRPr lang="pt-BR" sz="2900" dirty="0">
              <a:ea typeface="Calibri"/>
              <a:cs typeface="Times New Roman"/>
            </a:endParaRPr>
          </a:p>
          <a:p>
            <a:pPr marL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_tradnl" sz="2900" dirty="0">
                <a:ea typeface="Calibri"/>
                <a:cs typeface="Calibri"/>
              </a:rPr>
              <a:t>4.1.1. Política </a:t>
            </a:r>
            <a:r>
              <a:rPr lang="es-ES_tradnl" sz="2900" dirty="0" smtClean="0">
                <a:ea typeface="Calibri"/>
                <a:cs typeface="Calibri"/>
              </a:rPr>
              <a:t>Agrária</a:t>
            </a:r>
          </a:p>
          <a:p>
            <a:pPr marL="107315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sz="2600" dirty="0">
                <a:ea typeface="Calibri"/>
                <a:cs typeface="Calibri"/>
              </a:rPr>
              <a:t> </a:t>
            </a:r>
            <a:r>
              <a:rPr lang="es-ES_tradnl" sz="2600" dirty="0" smtClean="0">
                <a:ea typeface="Calibri"/>
                <a:cs typeface="Calibri"/>
              </a:rPr>
              <a:t>                </a:t>
            </a:r>
            <a:r>
              <a:rPr lang="es-ES_tradnl" sz="2000" dirty="0" smtClean="0">
                <a:ea typeface="Calibri"/>
                <a:cs typeface="Calibri"/>
              </a:rPr>
              <a:t>Propostas de Resoluções</a:t>
            </a:r>
            <a:endParaRPr lang="pt-BR" sz="2000" dirty="0">
              <a:ea typeface="Calibri"/>
              <a:cs typeface="Times New Roman"/>
            </a:endParaRPr>
          </a:p>
          <a:p>
            <a:pPr marL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_tradnl" sz="2900" dirty="0">
                <a:ea typeface="Calibri"/>
                <a:cs typeface="Calibri"/>
              </a:rPr>
              <a:t>4.1.2. Política Ambiental </a:t>
            </a:r>
            <a:endParaRPr lang="pt-BR" sz="2900" dirty="0">
              <a:ea typeface="Calibri"/>
              <a:cs typeface="Times New Roman"/>
            </a:endParaRPr>
          </a:p>
          <a:p>
            <a:pPr marL="107315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sz="2600" dirty="0" smtClean="0">
                <a:ea typeface="Calibri"/>
                <a:cs typeface="Calibri"/>
              </a:rPr>
              <a:t>                 </a:t>
            </a:r>
            <a:r>
              <a:rPr lang="es-ES_tradnl" sz="2000" dirty="0" smtClean="0">
                <a:ea typeface="Calibri"/>
                <a:cs typeface="Calibri"/>
              </a:rPr>
              <a:t>Propostas de Resoluções</a:t>
            </a:r>
          </a:p>
          <a:p>
            <a:pPr marL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_tradnl" sz="2900" dirty="0" smtClean="0">
                <a:ea typeface="Calibri"/>
                <a:cs typeface="Calibri"/>
              </a:rPr>
              <a:t>4.1.3</a:t>
            </a:r>
            <a:r>
              <a:rPr lang="es-ES_tradnl" sz="2900" dirty="0">
                <a:ea typeface="Calibri"/>
                <a:cs typeface="Calibri"/>
              </a:rPr>
              <a:t>. </a:t>
            </a:r>
            <a:r>
              <a:rPr lang="es-ES_tradnl" sz="2900" dirty="0" smtClean="0">
                <a:ea typeface="Calibri"/>
                <a:cs typeface="Calibri"/>
              </a:rPr>
              <a:t>Política </a:t>
            </a:r>
            <a:r>
              <a:rPr lang="es-ES_tradnl" sz="2900" dirty="0">
                <a:ea typeface="Calibri"/>
                <a:cs typeface="Calibri"/>
              </a:rPr>
              <a:t>Agrícola</a:t>
            </a:r>
            <a:r>
              <a:rPr lang="es-ES_tradnl" sz="2600" dirty="0">
                <a:ea typeface="Calibri"/>
                <a:cs typeface="Calibri"/>
              </a:rPr>
              <a:t> </a:t>
            </a:r>
            <a:endParaRPr lang="es-ES_tradnl" sz="2600" dirty="0" smtClean="0">
              <a:ea typeface="Calibri"/>
              <a:cs typeface="Calibri"/>
            </a:endParaRPr>
          </a:p>
          <a:p>
            <a:pPr marL="107315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sz="2600" dirty="0">
                <a:ea typeface="Calibri"/>
                <a:cs typeface="Calibri"/>
              </a:rPr>
              <a:t> </a:t>
            </a:r>
            <a:r>
              <a:rPr lang="es-ES_tradnl" sz="2600" dirty="0" smtClean="0">
                <a:ea typeface="Calibri"/>
                <a:cs typeface="Calibri"/>
              </a:rPr>
              <a:t>                 </a:t>
            </a:r>
            <a:r>
              <a:rPr lang="es-ES_tradnl" sz="2000" dirty="0" smtClean="0">
                <a:ea typeface="Calibri"/>
                <a:cs typeface="Calibri"/>
              </a:rPr>
              <a:t>Propostas de Resoluções</a:t>
            </a:r>
            <a:endParaRPr lang="pt-BR" sz="2000" dirty="0">
              <a:ea typeface="Calibri"/>
              <a:cs typeface="Times New Roman"/>
            </a:endParaRPr>
          </a:p>
          <a:p>
            <a:pPr marL="450215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</a:pPr>
            <a:r>
              <a:rPr lang="es-ES_tradnl" sz="2900" dirty="0">
                <a:ea typeface="Calibri"/>
                <a:cs typeface="Calibri"/>
              </a:rPr>
              <a:t>4.1.4. Políticas Sociais</a:t>
            </a:r>
            <a:r>
              <a:rPr lang="es-ES_tradnl" sz="2600" dirty="0">
                <a:ea typeface="Calibri"/>
                <a:cs typeface="Calibri"/>
              </a:rPr>
              <a:t> </a:t>
            </a:r>
            <a:endParaRPr lang="es-ES_tradnl" sz="2600" dirty="0" smtClean="0">
              <a:ea typeface="Calibri"/>
              <a:cs typeface="Calibri"/>
            </a:endParaRPr>
          </a:p>
          <a:p>
            <a:pPr marL="107315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sz="2600" dirty="0">
                <a:ea typeface="Calibri"/>
                <a:cs typeface="Calibri"/>
              </a:rPr>
              <a:t> </a:t>
            </a:r>
            <a:r>
              <a:rPr lang="es-ES_tradnl" sz="2600" dirty="0" smtClean="0">
                <a:ea typeface="Calibri"/>
                <a:cs typeface="Calibri"/>
              </a:rPr>
              <a:t>                 </a:t>
            </a:r>
            <a:r>
              <a:rPr lang="es-ES_tradnl" sz="2000" dirty="0" smtClean="0">
                <a:ea typeface="Calibri"/>
                <a:cs typeface="Calibri"/>
              </a:rPr>
              <a:t>Propostas de Resoluções</a:t>
            </a:r>
            <a:endParaRPr lang="pt-BR" sz="2000" dirty="0">
              <a:ea typeface="Calibri"/>
              <a:cs typeface="Times New Roman"/>
            </a:endParaRPr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2211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t-BR" sz="2100" b="1" dirty="0" smtClean="0"/>
              <a:t>ESTRUTURA DO TEXTO BASE DO 14º CNTTR</a:t>
            </a:r>
            <a:br>
              <a:rPr lang="pt-BR" sz="2100" b="1" dirty="0" smtClean="0"/>
            </a:br>
            <a:endParaRPr lang="pt-BR" sz="2100" b="1" dirty="0"/>
          </a:p>
        </p:txBody>
      </p:sp>
    </p:spTree>
    <p:extLst>
      <p:ext uri="{BB962C8B-B14F-4D97-AF65-F5344CB8AC3E}">
        <p14:creationId xmlns:p14="http://schemas.microsoft.com/office/powerpoint/2010/main" val="74498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5472608"/>
          </a:xfrm>
        </p:spPr>
        <p:txBody>
          <a:bodyPr>
            <a:normAutofit fontScale="32500" lnSpcReduction="20000"/>
          </a:bodyPr>
          <a:lstStyle/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sz="6200" b="1" dirty="0" smtClean="0">
                <a:ea typeface="Calibri"/>
                <a:cs typeface="Calibri"/>
              </a:rPr>
              <a:t>4</a:t>
            </a:r>
            <a:r>
              <a:rPr lang="es-ES_tradnl" sz="6200" b="1" dirty="0">
                <a:ea typeface="Calibri"/>
                <a:cs typeface="Calibri"/>
              </a:rPr>
              <a:t>.  ESTRATÉGIAS PARA A AÇÃO POLÍTICO-SINDICAL </a:t>
            </a:r>
            <a:r>
              <a:rPr lang="es-ES_tradnl" sz="6200" b="1" dirty="0">
                <a:solidFill>
                  <a:srgbClr val="FF0000"/>
                </a:solidFill>
                <a:ea typeface="Calibri"/>
                <a:cs typeface="Calibri"/>
              </a:rPr>
              <a:t>(págs. 16 a 62)</a:t>
            </a:r>
            <a:endParaRPr lang="pt-BR" sz="62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sz="4900" dirty="0">
                <a:ea typeface="Calibri"/>
                <a:cs typeface="Calibri"/>
              </a:rPr>
              <a:t>4.2. Fortalecimento da participação dos sujeitos políticos do campo, da floresta e das águas</a:t>
            </a:r>
            <a:endParaRPr lang="pt-BR" sz="4900" dirty="0">
              <a:ea typeface="Calibri"/>
              <a:cs typeface="Times New Roman"/>
            </a:endParaRPr>
          </a:p>
          <a:p>
            <a:pPr marL="107315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0215" algn="l"/>
              </a:tabLst>
            </a:pPr>
            <a:r>
              <a:rPr lang="es-ES_tradnl" sz="4900" dirty="0" smtClean="0">
                <a:ea typeface="Calibri"/>
                <a:cs typeface="Calibri"/>
              </a:rPr>
              <a:t>    4.2.1</a:t>
            </a:r>
            <a:r>
              <a:rPr lang="es-ES_tradnl" sz="4900" dirty="0">
                <a:ea typeface="Calibri"/>
                <a:cs typeface="Calibri"/>
              </a:rPr>
              <a:t>. Questão étnico-racial e compromisso com a igualdade racial</a:t>
            </a:r>
            <a:endParaRPr lang="pt-BR" sz="4900" dirty="0">
              <a:ea typeface="Calibri"/>
              <a:cs typeface="Times New Roman"/>
            </a:endParaRPr>
          </a:p>
          <a:p>
            <a:pPr marL="107315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0215" algn="l"/>
              </a:tabLst>
            </a:pPr>
            <a:r>
              <a:rPr lang="es-ES_tradnl" sz="3600" dirty="0" smtClean="0">
                <a:ea typeface="Calibri"/>
                <a:cs typeface="Calibri"/>
              </a:rPr>
              <a:t>                     </a:t>
            </a:r>
            <a:r>
              <a:rPr lang="es-ES_tradnl" sz="4300" dirty="0" smtClean="0">
                <a:ea typeface="Calibri"/>
                <a:cs typeface="Calibri"/>
              </a:rPr>
              <a:t>Propostas de Resoluções</a:t>
            </a:r>
            <a:r>
              <a:rPr lang="es-ES_tradnl" sz="3600" dirty="0" smtClean="0">
                <a:ea typeface="Calibri"/>
                <a:cs typeface="Calibri"/>
              </a:rPr>
              <a:t>    </a:t>
            </a:r>
          </a:p>
          <a:p>
            <a:pPr marL="107315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0215" algn="l"/>
              </a:tabLst>
            </a:pPr>
            <a:r>
              <a:rPr lang="es-ES_tradnl" sz="4900" dirty="0">
                <a:ea typeface="Calibri"/>
                <a:cs typeface="Calibri"/>
              </a:rPr>
              <a:t> </a:t>
            </a:r>
            <a:r>
              <a:rPr lang="es-ES_tradnl" sz="4900" dirty="0" smtClean="0">
                <a:ea typeface="Calibri"/>
                <a:cs typeface="Calibri"/>
              </a:rPr>
              <a:t>   4.2.2. </a:t>
            </a:r>
            <a:r>
              <a:rPr lang="es-ES_tradnl" sz="4900" dirty="0">
                <a:ea typeface="Calibri"/>
                <a:cs typeface="Calibri"/>
              </a:rPr>
              <a:t>Diversidade sexual e de gênero e auto-organização dos sujeitos LGBTQIAPN+</a:t>
            </a:r>
            <a:endParaRPr lang="pt-BR" sz="4900" dirty="0">
              <a:ea typeface="Calibri"/>
              <a:cs typeface="Times New Roman"/>
            </a:endParaRPr>
          </a:p>
          <a:p>
            <a:pPr marL="107315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0215" algn="l"/>
              </a:tabLst>
            </a:pPr>
            <a:r>
              <a:rPr lang="es-ES_tradnl" sz="3600" dirty="0" smtClean="0">
                <a:ea typeface="Calibri"/>
                <a:cs typeface="Calibri"/>
              </a:rPr>
              <a:t>                    </a:t>
            </a:r>
            <a:r>
              <a:rPr lang="es-ES_tradnl" sz="4300" dirty="0" smtClean="0">
                <a:solidFill>
                  <a:prstClr val="black"/>
                </a:solidFill>
                <a:ea typeface="Calibri"/>
                <a:cs typeface="Calibri"/>
              </a:rPr>
              <a:t>Propostas </a:t>
            </a:r>
            <a:r>
              <a:rPr lang="es-ES_tradnl" sz="4300" dirty="0">
                <a:solidFill>
                  <a:prstClr val="black"/>
                </a:solidFill>
                <a:ea typeface="Calibri"/>
                <a:cs typeface="Calibri"/>
              </a:rPr>
              <a:t>de Resoluções</a:t>
            </a:r>
            <a:r>
              <a:rPr lang="es-ES_tradnl" sz="3600" dirty="0" smtClean="0">
                <a:ea typeface="Calibri"/>
                <a:cs typeface="Calibri"/>
              </a:rPr>
              <a:t>  </a:t>
            </a:r>
          </a:p>
          <a:p>
            <a:pPr marL="107315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0215" algn="l"/>
              </a:tabLst>
            </a:pPr>
            <a:r>
              <a:rPr lang="es-ES_tradnl" sz="4900" dirty="0" smtClean="0">
                <a:ea typeface="Calibri"/>
                <a:cs typeface="Calibri"/>
              </a:rPr>
              <a:t>    4.2.3</a:t>
            </a:r>
            <a:r>
              <a:rPr lang="es-ES_tradnl" sz="4900" dirty="0">
                <a:ea typeface="Calibri"/>
                <a:cs typeface="Calibri"/>
              </a:rPr>
              <a:t>. Participação política das crianças e adolescentes</a:t>
            </a:r>
            <a:endParaRPr lang="pt-BR" sz="4900" dirty="0">
              <a:ea typeface="Calibri"/>
              <a:cs typeface="Times New Roman"/>
            </a:endParaRPr>
          </a:p>
          <a:p>
            <a:pPr marL="107315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0215" algn="l"/>
              </a:tabLst>
            </a:pPr>
            <a:r>
              <a:rPr lang="es-ES_tradnl" sz="2900" dirty="0" smtClean="0">
                <a:solidFill>
                  <a:prstClr val="black"/>
                </a:solidFill>
                <a:ea typeface="Calibri"/>
                <a:cs typeface="Calibri"/>
              </a:rPr>
              <a:t>           </a:t>
            </a:r>
            <a:r>
              <a:rPr lang="es-ES_tradnl" sz="4300" dirty="0" smtClean="0">
                <a:solidFill>
                  <a:prstClr val="black"/>
                </a:solidFill>
                <a:ea typeface="Calibri"/>
                <a:cs typeface="Calibri"/>
              </a:rPr>
              <a:t>          Propostas </a:t>
            </a:r>
            <a:r>
              <a:rPr lang="es-ES_tradnl" sz="4300" dirty="0">
                <a:solidFill>
                  <a:prstClr val="black"/>
                </a:solidFill>
                <a:ea typeface="Calibri"/>
                <a:cs typeface="Calibri"/>
              </a:rPr>
              <a:t>de Resoluções</a:t>
            </a:r>
            <a:endParaRPr lang="es-ES_tradnl" sz="4300" dirty="0" smtClean="0">
              <a:ea typeface="Calibri"/>
              <a:cs typeface="Calibri"/>
            </a:endParaRPr>
          </a:p>
          <a:p>
            <a:pPr marL="107315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0215" algn="l"/>
              </a:tabLst>
            </a:pPr>
            <a:r>
              <a:rPr lang="es-ES_tradnl" sz="3600" dirty="0" smtClean="0">
                <a:ea typeface="Calibri"/>
                <a:cs typeface="Calibri"/>
              </a:rPr>
              <a:t>   </a:t>
            </a:r>
            <a:r>
              <a:rPr lang="es-ES_tradnl" sz="4900" dirty="0" smtClean="0">
                <a:ea typeface="Calibri"/>
                <a:cs typeface="Calibri"/>
              </a:rPr>
              <a:t>  4.2.4</a:t>
            </a:r>
            <a:r>
              <a:rPr lang="es-ES_tradnl" sz="4900" dirty="0">
                <a:ea typeface="Calibri"/>
                <a:cs typeface="Calibri"/>
              </a:rPr>
              <a:t>. Organização e participação de pessoas da terceira idade, idosos e idosas</a:t>
            </a:r>
            <a:endParaRPr lang="pt-BR" sz="4900" dirty="0">
              <a:ea typeface="Calibri"/>
              <a:cs typeface="Times New Roman"/>
            </a:endParaRPr>
          </a:p>
          <a:p>
            <a:pPr marL="107315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0215" algn="l"/>
              </a:tabLst>
            </a:pPr>
            <a:r>
              <a:rPr lang="es-ES_tradnl" sz="2900" dirty="0" smtClean="0">
                <a:solidFill>
                  <a:prstClr val="black"/>
                </a:solidFill>
                <a:ea typeface="Calibri"/>
                <a:cs typeface="Calibri"/>
              </a:rPr>
              <a:t>                          </a:t>
            </a:r>
            <a:r>
              <a:rPr lang="es-ES_tradnl" sz="4300" dirty="0" smtClean="0">
                <a:solidFill>
                  <a:prstClr val="black"/>
                </a:solidFill>
                <a:ea typeface="Calibri"/>
                <a:cs typeface="Calibri"/>
              </a:rPr>
              <a:t> Propostas </a:t>
            </a:r>
            <a:r>
              <a:rPr lang="es-ES_tradnl" sz="4300" dirty="0">
                <a:solidFill>
                  <a:prstClr val="black"/>
                </a:solidFill>
                <a:ea typeface="Calibri"/>
                <a:cs typeface="Calibri"/>
              </a:rPr>
              <a:t>de Resoluções</a:t>
            </a:r>
            <a:endParaRPr lang="es-ES_tradnl" sz="4300" dirty="0" smtClean="0">
              <a:ea typeface="Calibri"/>
              <a:cs typeface="Calibri"/>
            </a:endParaRPr>
          </a:p>
          <a:p>
            <a:pPr marL="107315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0215" algn="l"/>
              </a:tabLst>
            </a:pPr>
            <a:r>
              <a:rPr lang="es-ES_tradnl" sz="3600" dirty="0" smtClean="0">
                <a:ea typeface="Calibri"/>
                <a:cs typeface="Calibri"/>
              </a:rPr>
              <a:t>      </a:t>
            </a:r>
            <a:r>
              <a:rPr lang="es-ES_tradnl" sz="4900" dirty="0" smtClean="0">
                <a:ea typeface="Calibri"/>
                <a:cs typeface="Calibri"/>
              </a:rPr>
              <a:t>4.2.5</a:t>
            </a:r>
            <a:r>
              <a:rPr lang="es-ES_tradnl" sz="4900" dirty="0">
                <a:ea typeface="Calibri"/>
                <a:cs typeface="Calibri"/>
              </a:rPr>
              <a:t>. Organização e participação da juventude rural</a:t>
            </a:r>
            <a:endParaRPr lang="pt-BR" sz="4900" dirty="0">
              <a:ea typeface="Calibri"/>
              <a:cs typeface="Times New Roman"/>
            </a:endParaRPr>
          </a:p>
          <a:p>
            <a:pPr marL="107315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0215" algn="l"/>
              </a:tabLst>
            </a:pPr>
            <a:r>
              <a:rPr lang="es-ES_tradnl" sz="3600" dirty="0" smtClean="0">
                <a:ea typeface="Calibri"/>
                <a:cs typeface="Calibri"/>
              </a:rPr>
              <a:t>                    </a:t>
            </a:r>
            <a:r>
              <a:rPr lang="es-ES_tradnl" sz="4300" dirty="0" smtClean="0">
                <a:ea typeface="Calibri"/>
                <a:cs typeface="Calibri"/>
              </a:rPr>
              <a:t> </a:t>
            </a:r>
            <a:r>
              <a:rPr lang="es-ES_tradnl" sz="4300" dirty="0" smtClean="0">
                <a:solidFill>
                  <a:prstClr val="black"/>
                </a:solidFill>
                <a:ea typeface="Calibri"/>
                <a:cs typeface="Calibri"/>
              </a:rPr>
              <a:t>Propostas </a:t>
            </a:r>
            <a:r>
              <a:rPr lang="es-ES_tradnl" sz="4300" dirty="0">
                <a:solidFill>
                  <a:prstClr val="black"/>
                </a:solidFill>
                <a:ea typeface="Calibri"/>
                <a:cs typeface="Calibri"/>
              </a:rPr>
              <a:t>de Resoluções</a:t>
            </a:r>
            <a:r>
              <a:rPr lang="es-ES_tradnl" sz="3500" dirty="0">
                <a:solidFill>
                  <a:prstClr val="black"/>
                </a:solidFill>
                <a:ea typeface="Calibri"/>
                <a:cs typeface="Calibri"/>
              </a:rPr>
              <a:t> </a:t>
            </a:r>
            <a:endParaRPr lang="es-ES_tradnl" sz="3500" dirty="0" smtClean="0">
              <a:solidFill>
                <a:prstClr val="black"/>
              </a:solidFill>
              <a:ea typeface="Calibri"/>
              <a:cs typeface="Calibri"/>
            </a:endParaRPr>
          </a:p>
          <a:p>
            <a:pPr marL="107315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0215" algn="l"/>
              </a:tabLst>
            </a:pPr>
            <a:r>
              <a:rPr lang="es-ES_tradnl" sz="3600" dirty="0" smtClean="0">
                <a:ea typeface="Calibri"/>
                <a:cs typeface="Calibri"/>
              </a:rPr>
              <a:t>      </a:t>
            </a:r>
            <a:r>
              <a:rPr lang="es-ES_tradnl" sz="4900" dirty="0" smtClean="0">
                <a:ea typeface="Calibri"/>
                <a:cs typeface="Calibri"/>
              </a:rPr>
              <a:t>4.2.6</a:t>
            </a:r>
            <a:r>
              <a:rPr lang="es-ES_tradnl" sz="4900" dirty="0">
                <a:ea typeface="Calibri"/>
                <a:cs typeface="Calibri"/>
              </a:rPr>
              <a:t>. Organização e participação política das mulheres trabalhadoras rurais</a:t>
            </a:r>
            <a:endParaRPr lang="pt-BR" sz="49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sz="3500" dirty="0" smtClean="0">
                <a:solidFill>
                  <a:prstClr val="black"/>
                </a:solidFill>
                <a:ea typeface="Calibri"/>
                <a:cs typeface="Calibri"/>
              </a:rPr>
              <a:t>                           </a:t>
            </a:r>
            <a:r>
              <a:rPr lang="es-ES_tradnl" sz="4300" dirty="0" smtClean="0">
                <a:solidFill>
                  <a:prstClr val="black"/>
                </a:solidFill>
                <a:ea typeface="Calibri"/>
                <a:cs typeface="Calibri"/>
              </a:rPr>
              <a:t>Propostas </a:t>
            </a:r>
            <a:r>
              <a:rPr lang="es-ES_tradnl" sz="4300" dirty="0">
                <a:solidFill>
                  <a:prstClr val="black"/>
                </a:solidFill>
                <a:ea typeface="Calibri"/>
                <a:cs typeface="Calibri"/>
              </a:rPr>
              <a:t>de Resoluções</a:t>
            </a:r>
            <a:endParaRPr lang="pt-BR" sz="4300" dirty="0">
              <a:ea typeface="Calibri"/>
              <a:cs typeface="Times New Roman"/>
            </a:endParaRPr>
          </a:p>
          <a:p>
            <a:endParaRPr lang="pt-BR" dirty="0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648072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t-BR" sz="2100" b="1" dirty="0" smtClean="0"/>
              <a:t>ESTRUTURA DO TEXTO BASE DO 14º CNTTR</a:t>
            </a:r>
            <a:br>
              <a:rPr lang="pt-BR" sz="2100" b="1" dirty="0" smtClean="0"/>
            </a:br>
            <a:endParaRPr lang="pt-BR" sz="2100" b="1" dirty="0"/>
          </a:p>
        </p:txBody>
      </p:sp>
    </p:spTree>
    <p:extLst>
      <p:ext uri="{BB962C8B-B14F-4D97-AF65-F5344CB8AC3E}">
        <p14:creationId xmlns:p14="http://schemas.microsoft.com/office/powerpoint/2010/main" val="186497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400600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sz="3100" b="1" dirty="0" smtClean="0">
                <a:ea typeface="Calibri"/>
                <a:cs typeface="Calibri"/>
              </a:rPr>
              <a:t>4</a:t>
            </a:r>
            <a:r>
              <a:rPr lang="es-ES_tradnl" sz="3100" b="1" dirty="0">
                <a:ea typeface="Calibri"/>
                <a:cs typeface="Calibri"/>
              </a:rPr>
              <a:t>.  ESTRATÉGIAS PARA A AÇÃO POLÍTICO-SINDICAL </a:t>
            </a:r>
            <a:r>
              <a:rPr lang="es-ES_tradnl" sz="3100" b="1" dirty="0">
                <a:solidFill>
                  <a:srgbClr val="FF0000"/>
                </a:solidFill>
                <a:ea typeface="Calibri"/>
                <a:cs typeface="Calibri"/>
              </a:rPr>
              <a:t>(págs. 16 a 62)</a:t>
            </a:r>
            <a:endParaRPr lang="pt-BR" sz="31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sz="2900" dirty="0" smtClean="0">
                <a:ea typeface="Calibri"/>
                <a:cs typeface="Calibri"/>
              </a:rPr>
              <a:t>4.3</a:t>
            </a:r>
            <a:r>
              <a:rPr lang="es-ES_tradnl" sz="2900" dirty="0">
                <a:ea typeface="Calibri"/>
                <a:cs typeface="Calibri"/>
              </a:rPr>
              <a:t>. Organização, estrutura sindical e sustentabilidade político</a:t>
            </a:r>
            <a:r>
              <a:rPr lang="pt-BR" sz="2900" dirty="0">
                <a:ea typeface="Calibri"/>
                <a:cs typeface="Calibri"/>
              </a:rPr>
              <a:t>-financeira</a:t>
            </a:r>
            <a:endParaRPr lang="pt-BR" sz="2900" dirty="0">
              <a:ea typeface="Calibri"/>
              <a:cs typeface="Times New Roman"/>
            </a:endParaRPr>
          </a:p>
          <a:p>
            <a:pPr marL="107315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0215" algn="l"/>
              </a:tabLst>
            </a:pPr>
            <a:r>
              <a:rPr lang="es-ES_tradnl" sz="2900" dirty="0" smtClean="0">
                <a:ea typeface="Calibri"/>
                <a:cs typeface="Calibri"/>
              </a:rPr>
              <a:t>     4.3.1</a:t>
            </a:r>
            <a:r>
              <a:rPr lang="es-ES_tradnl" sz="2900" dirty="0">
                <a:ea typeface="Calibri"/>
                <a:cs typeface="Calibri"/>
              </a:rPr>
              <a:t>. Organização e estrutura sindical</a:t>
            </a:r>
            <a:endParaRPr lang="pt-BR" sz="2900" dirty="0">
              <a:ea typeface="Calibri"/>
              <a:cs typeface="Times New Roman"/>
            </a:endParaRPr>
          </a:p>
          <a:p>
            <a:pPr marL="107315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0215" algn="l"/>
              </a:tabLst>
            </a:pPr>
            <a:r>
              <a:rPr lang="es-ES_tradnl" sz="2500" dirty="0" smtClean="0">
                <a:ea typeface="Calibri"/>
                <a:cs typeface="Calibri"/>
              </a:rPr>
              <a:t>                    Propostas de Resoluções</a:t>
            </a:r>
            <a:r>
              <a:rPr lang="es-ES_tradnl" sz="2900" dirty="0" smtClean="0">
                <a:ea typeface="Calibri"/>
                <a:cs typeface="Calibri"/>
              </a:rPr>
              <a:t>     </a:t>
            </a:r>
          </a:p>
          <a:p>
            <a:pPr marL="107315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  <a:tabLst>
                <a:tab pos="450215" algn="l"/>
              </a:tabLst>
            </a:pPr>
            <a:r>
              <a:rPr lang="es-ES_tradnl" sz="2900" dirty="0" smtClean="0">
                <a:ea typeface="Calibri"/>
                <a:cs typeface="Calibri"/>
              </a:rPr>
              <a:t>     4.3.2</a:t>
            </a:r>
            <a:r>
              <a:rPr lang="es-ES_tradnl" sz="2900" dirty="0">
                <a:ea typeface="Calibri"/>
                <a:cs typeface="Calibri"/>
              </a:rPr>
              <a:t>. Sustentabilidade político-financeira</a:t>
            </a:r>
            <a:endParaRPr lang="pt-BR" sz="29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sz="2500" dirty="0" smtClean="0">
                <a:ea typeface="Calibri"/>
                <a:cs typeface="Calibri"/>
              </a:rPr>
              <a:t>                      Propostas de Resoluções</a:t>
            </a:r>
            <a:r>
              <a:rPr lang="es-ES_tradnl" sz="2900" dirty="0" smtClean="0">
                <a:ea typeface="Calibri"/>
                <a:cs typeface="Calibri"/>
              </a:rPr>
              <a:t>      </a:t>
            </a: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sz="2900" dirty="0" smtClean="0">
                <a:ea typeface="Calibri"/>
                <a:cs typeface="Calibri"/>
              </a:rPr>
              <a:t>4.4</a:t>
            </a:r>
            <a:r>
              <a:rPr lang="es-ES_tradnl" sz="2900" dirty="0">
                <a:ea typeface="Calibri"/>
                <a:cs typeface="Calibri"/>
              </a:rPr>
              <a:t>. Educação popular e estratégia formativa</a:t>
            </a:r>
            <a:endParaRPr lang="pt-BR" sz="29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sz="2500" dirty="0" smtClean="0">
                <a:ea typeface="Calibri"/>
                <a:cs typeface="Calibri"/>
              </a:rPr>
              <a:t>           Propostas de Resoluções      </a:t>
            </a: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sz="2900" dirty="0" smtClean="0">
                <a:ea typeface="Calibri"/>
                <a:cs typeface="Calibri"/>
              </a:rPr>
              <a:t>4.5</a:t>
            </a:r>
            <a:r>
              <a:rPr lang="es-ES_tradnl" sz="2900" dirty="0">
                <a:ea typeface="Calibri"/>
                <a:cs typeface="Calibri"/>
              </a:rPr>
              <a:t>. Comunicação sindical e </a:t>
            </a:r>
            <a:r>
              <a:rPr lang="es-ES_tradnl" sz="2900" dirty="0" smtClean="0">
                <a:ea typeface="Calibri"/>
                <a:cs typeface="Calibri"/>
              </a:rPr>
              <a:t>popular</a:t>
            </a: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sz="2500" dirty="0" smtClean="0">
                <a:ea typeface="Calibri"/>
                <a:cs typeface="Calibri"/>
              </a:rPr>
              <a:t>          Propostas de Resoluções</a:t>
            </a:r>
            <a:endParaRPr lang="pt-BR" sz="25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s-ES_tradnl" sz="1500" b="1" dirty="0" smtClean="0">
              <a:ea typeface="Calibri"/>
              <a:cs typeface="Calibri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sz="3100" b="1" dirty="0" smtClean="0">
                <a:ea typeface="Calibri"/>
                <a:cs typeface="Calibri"/>
              </a:rPr>
              <a:t>5</a:t>
            </a:r>
            <a:r>
              <a:rPr lang="es-ES_tradnl" sz="3100" b="1" dirty="0">
                <a:ea typeface="Calibri"/>
                <a:cs typeface="Calibri"/>
              </a:rPr>
              <a:t>. PLANO DE LUTAS 2025-2029 </a:t>
            </a:r>
            <a:r>
              <a:rPr lang="es-ES_tradnl" sz="3100" b="1" dirty="0">
                <a:solidFill>
                  <a:srgbClr val="FF0000"/>
                </a:solidFill>
                <a:ea typeface="Calibri"/>
                <a:cs typeface="Calibri"/>
              </a:rPr>
              <a:t>(págs. 63 a 72)</a:t>
            </a:r>
            <a:endParaRPr lang="pt-BR" sz="31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es-ES_tradnl" sz="1500" b="1" dirty="0" smtClean="0">
              <a:ea typeface="Calibri"/>
              <a:cs typeface="Calibri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es-ES_tradnl" sz="3100" b="1" dirty="0" smtClean="0">
                <a:ea typeface="Calibri"/>
                <a:cs typeface="Calibri"/>
              </a:rPr>
              <a:t>6</a:t>
            </a:r>
            <a:r>
              <a:rPr lang="es-ES_tradnl" sz="3100" b="1" dirty="0">
                <a:ea typeface="Calibri"/>
                <a:cs typeface="Calibri"/>
              </a:rPr>
              <a:t>. GLOSSÁRIO DE SIGLAS </a:t>
            </a:r>
            <a:r>
              <a:rPr lang="es-ES_tradnl" sz="3100" b="1" dirty="0">
                <a:solidFill>
                  <a:srgbClr val="FF0000"/>
                </a:solidFill>
                <a:ea typeface="Calibri"/>
                <a:cs typeface="Calibri"/>
              </a:rPr>
              <a:t>(pág. 73 a 77)</a:t>
            </a:r>
            <a:endParaRPr lang="pt-BR" sz="3100" dirty="0">
              <a:ea typeface="Calibri"/>
              <a:cs typeface="Times New Roman"/>
            </a:endParaRPr>
          </a:p>
          <a:p>
            <a:pPr marL="0" indent="0" algn="just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t-BR" sz="2800" dirty="0">
              <a:ea typeface="Calibri"/>
              <a:cs typeface="Times New Roman"/>
            </a:endParaRPr>
          </a:p>
          <a:p>
            <a:endParaRPr lang="pt-BR" dirty="0"/>
          </a:p>
        </p:txBody>
      </p:sp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57606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t-BR" sz="2100" b="1" dirty="0" smtClean="0"/>
              <a:t/>
            </a:r>
            <a:br>
              <a:rPr lang="pt-BR" sz="2100" b="1" dirty="0" smtClean="0"/>
            </a:br>
            <a:r>
              <a:rPr lang="pt-BR" sz="2100" b="1" dirty="0" smtClean="0"/>
              <a:t>ESTRUTURA DO TEXTO BASE DO 14º CNTTR</a:t>
            </a:r>
            <a:br>
              <a:rPr lang="pt-BR" sz="2100" b="1" dirty="0" smtClean="0"/>
            </a:br>
            <a:endParaRPr lang="pt-BR" sz="2100" b="1" dirty="0"/>
          </a:p>
        </p:txBody>
      </p:sp>
    </p:spTree>
    <p:extLst>
      <p:ext uri="{BB962C8B-B14F-4D97-AF65-F5344CB8AC3E}">
        <p14:creationId xmlns:p14="http://schemas.microsoft.com/office/powerpoint/2010/main" val="168824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 smtClean="0"/>
              <a:t>O 14º CNTTR terá</a:t>
            </a:r>
            <a:r>
              <a:rPr lang="pt-BR" sz="4000" b="1" dirty="0" smtClean="0"/>
              <a:t> 09 </a:t>
            </a:r>
            <a:r>
              <a:rPr lang="pt-BR" dirty="0" smtClean="0"/>
              <a:t>Comissões Temáticas.</a:t>
            </a:r>
          </a:p>
          <a:p>
            <a:pPr marL="0" indent="0" algn="just">
              <a:buNone/>
            </a:pPr>
            <a:endParaRPr lang="pt-BR" sz="1600" dirty="0" smtClean="0"/>
          </a:p>
          <a:p>
            <a:pPr marL="0" indent="0" algn="just">
              <a:buNone/>
            </a:pPr>
            <a:r>
              <a:rPr lang="pt-BR" dirty="0" smtClean="0"/>
              <a:t>A </a:t>
            </a:r>
            <a:r>
              <a:rPr lang="pt-BR" dirty="0"/>
              <a:t>Federação </a:t>
            </a:r>
            <a:r>
              <a:rPr lang="pt-BR" dirty="0" smtClean="0"/>
              <a:t>deverá:</a:t>
            </a:r>
          </a:p>
          <a:p>
            <a:pPr marL="0" indent="0" algn="just">
              <a:buNone/>
            </a:pPr>
            <a:endParaRPr lang="pt-BR" sz="11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 smtClean="0"/>
              <a:t>Inscrever delegados </a:t>
            </a:r>
            <a:r>
              <a:rPr lang="pt-BR" dirty="0"/>
              <a:t>e delegadas </a:t>
            </a:r>
            <a:r>
              <a:rPr lang="pt-BR" dirty="0" smtClean="0"/>
              <a:t>em todas as Comissões Temáticas, e;</a:t>
            </a:r>
          </a:p>
          <a:p>
            <a:pPr algn="just">
              <a:buFont typeface="Wingdings" panose="05000000000000000000" pitchFamily="2" charset="2"/>
              <a:buChar char="§"/>
            </a:pPr>
            <a:endParaRPr lang="pt-BR" sz="1000" dirty="0" smtClean="0"/>
          </a:p>
          <a:p>
            <a:pPr algn="just">
              <a:buFont typeface="Wingdings" panose="05000000000000000000" pitchFamily="2" charset="2"/>
              <a:buChar char="§"/>
            </a:pPr>
            <a:r>
              <a:rPr lang="pt-BR" dirty="0" smtClean="0"/>
              <a:t>Garantir o </a:t>
            </a:r>
            <a:r>
              <a:rPr lang="pt-BR" dirty="0"/>
              <a:t>equilíbrio na distribuição dos seus </a:t>
            </a:r>
            <a:r>
              <a:rPr lang="pt-BR" dirty="0" smtClean="0"/>
              <a:t>delegados(as) </a:t>
            </a:r>
            <a:r>
              <a:rPr lang="pt-BR" dirty="0"/>
              <a:t>pelas Comissões</a:t>
            </a:r>
            <a:r>
              <a:rPr lang="pt-BR" dirty="0" smtClean="0"/>
              <a:t>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l"/>
            <a:r>
              <a:rPr lang="pt-BR" sz="4000" b="1" dirty="0" smtClean="0"/>
              <a:t>COMISSÕES TEMÁTICAS</a:t>
            </a:r>
            <a:endParaRPr lang="pt-BR" sz="4000" b="1" dirty="0"/>
          </a:p>
        </p:txBody>
      </p:sp>
    </p:spTree>
    <p:extLst>
      <p:ext uri="{BB962C8B-B14F-4D97-AF65-F5344CB8AC3E}">
        <p14:creationId xmlns:p14="http://schemas.microsoft.com/office/powerpoint/2010/main" val="3343550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353347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pt-PT" sz="6400" dirty="0" smtClean="0">
                <a:solidFill>
                  <a:srgbClr val="FF0000"/>
                </a:solidFill>
              </a:rPr>
              <a:t>Comissão </a:t>
            </a:r>
            <a:r>
              <a:rPr lang="pt-PT" sz="6400" dirty="0">
                <a:solidFill>
                  <a:srgbClr val="FF0000"/>
                </a:solidFill>
              </a:rPr>
              <a:t>1</a:t>
            </a:r>
            <a:r>
              <a:rPr lang="pt-PT" sz="6400" b="1" dirty="0">
                <a:solidFill>
                  <a:srgbClr val="FF0000"/>
                </a:solidFill>
              </a:rPr>
              <a:t> -</a:t>
            </a:r>
            <a:r>
              <a:rPr lang="pt-PT" sz="6400" dirty="0"/>
              <a:t>  Política Agrária;</a:t>
            </a:r>
            <a:endParaRPr lang="pt-BR" sz="6400" dirty="0"/>
          </a:p>
          <a:p>
            <a:pPr marL="0" indent="0">
              <a:buNone/>
            </a:pPr>
            <a:r>
              <a:rPr lang="pt-PT" sz="6400" dirty="0"/>
              <a:t> </a:t>
            </a:r>
            <a:endParaRPr lang="pt-BR" sz="6400" dirty="0"/>
          </a:p>
          <a:p>
            <a:pPr marL="0" indent="0">
              <a:buNone/>
            </a:pPr>
            <a:r>
              <a:rPr lang="pt-PT" sz="6400" dirty="0">
                <a:solidFill>
                  <a:srgbClr val="FF0000"/>
                </a:solidFill>
              </a:rPr>
              <a:t>Comissão 2 - </a:t>
            </a:r>
            <a:r>
              <a:rPr lang="pt-PT" sz="6400" dirty="0"/>
              <a:t> Política Ambiental; </a:t>
            </a:r>
            <a:endParaRPr lang="pt-BR" sz="6400" dirty="0"/>
          </a:p>
          <a:p>
            <a:pPr marL="0" indent="0">
              <a:buNone/>
            </a:pPr>
            <a:r>
              <a:rPr lang="pt-PT" sz="6400" dirty="0"/>
              <a:t> </a:t>
            </a:r>
            <a:endParaRPr lang="pt-BR" sz="6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PT" sz="6400" dirty="0">
                <a:solidFill>
                  <a:srgbClr val="FF0000"/>
                </a:solidFill>
              </a:rPr>
              <a:t>Comissão 3 -</a:t>
            </a:r>
            <a:r>
              <a:rPr lang="pt-PT" sz="6400" dirty="0"/>
              <a:t>  Política Agrícola;</a:t>
            </a:r>
            <a:endParaRPr lang="pt-BR" sz="6400" dirty="0"/>
          </a:p>
          <a:p>
            <a:pPr marL="0" indent="0">
              <a:buNone/>
            </a:pPr>
            <a:r>
              <a:rPr lang="pt-PT" sz="6400" dirty="0"/>
              <a:t> </a:t>
            </a:r>
            <a:endParaRPr lang="pt-BR" sz="6400" dirty="0"/>
          </a:p>
          <a:p>
            <a:pPr marL="0" indent="0">
              <a:buNone/>
            </a:pPr>
            <a:r>
              <a:rPr lang="pt-PT" sz="6400" dirty="0">
                <a:solidFill>
                  <a:srgbClr val="FF0000"/>
                </a:solidFill>
              </a:rPr>
              <a:t>Comissão 4 -</a:t>
            </a:r>
            <a:r>
              <a:rPr lang="pt-PT" sz="6400" dirty="0"/>
              <a:t>  Políticas Sociais.</a:t>
            </a:r>
            <a:endParaRPr lang="pt-BR" sz="6400" dirty="0"/>
          </a:p>
          <a:p>
            <a:pPr marL="0" indent="0">
              <a:buNone/>
            </a:pPr>
            <a:r>
              <a:rPr lang="pt-PT" sz="6400" dirty="0"/>
              <a:t> </a:t>
            </a:r>
            <a:endParaRPr lang="pt-BR" sz="64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pt-PT" sz="6400" dirty="0">
                <a:solidFill>
                  <a:srgbClr val="FF0000"/>
                </a:solidFill>
              </a:rPr>
              <a:t>Comissão 5 -</a:t>
            </a:r>
            <a:r>
              <a:rPr lang="pt-PT" sz="6400" dirty="0"/>
              <a:t> Organização e participação da juventude rural/ Participação política das crianças e adolescentes; </a:t>
            </a:r>
            <a:endParaRPr lang="pt-BR" sz="6400" dirty="0"/>
          </a:p>
          <a:p>
            <a:pPr marL="0" indent="0">
              <a:buNone/>
            </a:pPr>
            <a:r>
              <a:rPr lang="pt-PT" sz="6400" dirty="0"/>
              <a:t> </a:t>
            </a:r>
            <a:endParaRPr lang="pt-BR" sz="6400" dirty="0"/>
          </a:p>
          <a:p>
            <a:pPr marL="0" indent="0">
              <a:buNone/>
            </a:pPr>
            <a:r>
              <a:rPr lang="pt-PT" sz="6400" dirty="0">
                <a:solidFill>
                  <a:srgbClr val="FF0000"/>
                </a:solidFill>
              </a:rPr>
              <a:t>Comissão 6 - </a:t>
            </a:r>
            <a:r>
              <a:rPr lang="pt-PT" sz="6400" dirty="0"/>
              <a:t>Organização e participação de pessoas da terceira idade, idosos e idosas; </a:t>
            </a:r>
            <a:endParaRPr lang="pt-BR" sz="6400" dirty="0"/>
          </a:p>
          <a:p>
            <a:pPr marL="0" indent="0">
              <a:buNone/>
            </a:pPr>
            <a:r>
              <a:rPr lang="pt-PT" sz="6400" dirty="0"/>
              <a:t> </a:t>
            </a:r>
            <a:endParaRPr lang="pt-BR" sz="6400" dirty="0"/>
          </a:p>
          <a:p>
            <a:pPr marL="0" indent="0">
              <a:buNone/>
            </a:pPr>
            <a:r>
              <a:rPr lang="pt-PT" sz="6400" dirty="0">
                <a:solidFill>
                  <a:srgbClr val="FF0000"/>
                </a:solidFill>
              </a:rPr>
              <a:t>Comissão 7 -</a:t>
            </a:r>
            <a:r>
              <a:rPr lang="pt-PT" sz="6400" dirty="0"/>
              <a:t> Organização e participação política das mulheres trabalhadoras rurais;</a:t>
            </a:r>
            <a:endParaRPr lang="pt-BR" sz="6400" dirty="0"/>
          </a:p>
          <a:p>
            <a:pPr marL="0" indent="0">
              <a:buNone/>
            </a:pPr>
            <a:endParaRPr lang="pt-PT" sz="6400" dirty="0"/>
          </a:p>
          <a:p>
            <a:pPr marL="0" indent="0">
              <a:buNone/>
            </a:pPr>
            <a:r>
              <a:rPr lang="pt-PT" sz="6400" dirty="0" smtClean="0">
                <a:solidFill>
                  <a:srgbClr val="FF0000"/>
                </a:solidFill>
              </a:rPr>
              <a:t>Comissão </a:t>
            </a:r>
            <a:r>
              <a:rPr lang="pt-PT" sz="6400" dirty="0">
                <a:solidFill>
                  <a:srgbClr val="FF0000"/>
                </a:solidFill>
              </a:rPr>
              <a:t>8</a:t>
            </a:r>
            <a:r>
              <a:rPr lang="pt-PT" sz="6400" dirty="0" smtClean="0">
                <a:solidFill>
                  <a:srgbClr val="FF0000"/>
                </a:solidFill>
              </a:rPr>
              <a:t> </a:t>
            </a:r>
            <a:r>
              <a:rPr lang="pt-PT" sz="6400" dirty="0">
                <a:solidFill>
                  <a:srgbClr val="FF0000"/>
                </a:solidFill>
              </a:rPr>
              <a:t>-</a:t>
            </a:r>
            <a:r>
              <a:rPr lang="pt-PT" sz="6400" dirty="0"/>
              <a:t> Educação popular e estratégia formativa</a:t>
            </a:r>
            <a:r>
              <a:rPr lang="pt-PT" sz="6400" dirty="0" smtClean="0"/>
              <a:t>;</a:t>
            </a:r>
            <a:r>
              <a:rPr lang="pt-PT" sz="6400" dirty="0"/>
              <a:t> </a:t>
            </a:r>
            <a:endParaRPr lang="pt-BR" sz="6400" dirty="0"/>
          </a:p>
          <a:p>
            <a:pPr marL="0" indent="0">
              <a:buNone/>
            </a:pPr>
            <a:endParaRPr lang="pt-PT" sz="6400" dirty="0" smtClean="0"/>
          </a:p>
          <a:p>
            <a:pPr marL="0" indent="0">
              <a:buNone/>
            </a:pPr>
            <a:r>
              <a:rPr lang="pt-PT" sz="6400" dirty="0" smtClean="0">
                <a:solidFill>
                  <a:srgbClr val="FF0000"/>
                </a:solidFill>
              </a:rPr>
              <a:t>Comissão </a:t>
            </a:r>
            <a:r>
              <a:rPr lang="pt-PT" sz="6400" dirty="0">
                <a:solidFill>
                  <a:srgbClr val="FF0000"/>
                </a:solidFill>
              </a:rPr>
              <a:t>9</a:t>
            </a:r>
            <a:r>
              <a:rPr lang="pt-PT" sz="6400" dirty="0" smtClean="0">
                <a:solidFill>
                  <a:srgbClr val="FF0000"/>
                </a:solidFill>
              </a:rPr>
              <a:t> </a:t>
            </a:r>
            <a:r>
              <a:rPr lang="pt-PT" sz="6400" dirty="0">
                <a:solidFill>
                  <a:srgbClr val="FF0000"/>
                </a:solidFill>
              </a:rPr>
              <a:t>-</a:t>
            </a:r>
            <a:r>
              <a:rPr lang="pt-PT" sz="6400" dirty="0"/>
              <a:t>  Comunicação sindical e popular.</a:t>
            </a:r>
            <a:endParaRPr lang="pt-BR" sz="6400" dirty="0"/>
          </a:p>
          <a:p>
            <a:pPr marL="0" indent="0">
              <a:buNone/>
            </a:pPr>
            <a:r>
              <a:rPr lang="pt-PT" sz="4000" dirty="0"/>
              <a:t> 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850106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pt-BR" sz="2800" b="1" dirty="0" smtClean="0"/>
              <a:t>COMISSÕES TEMÁTICAS</a:t>
            </a:r>
            <a:endParaRPr lang="pt-BR" sz="2800" b="1" dirty="0"/>
          </a:p>
        </p:txBody>
      </p:sp>
    </p:spTree>
    <p:extLst>
      <p:ext uri="{BB962C8B-B14F-4D97-AF65-F5344CB8AC3E}">
        <p14:creationId xmlns:p14="http://schemas.microsoft.com/office/powerpoint/2010/main" val="2607869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1400</TotalTime>
  <Words>1201</Words>
  <Application>Microsoft Office PowerPoint</Application>
  <PresentationFormat>Apresentação na tela (4:3)</PresentationFormat>
  <Paragraphs>152</Paragraphs>
  <Slides>17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17</vt:i4>
      </vt:variant>
    </vt:vector>
  </HeadingPairs>
  <TitlesOfParts>
    <vt:vector size="18" baseType="lpstr">
      <vt:lpstr>Tema do Office</vt:lpstr>
      <vt:lpstr>OFICINA  09 e 10 de outubro de 2024</vt:lpstr>
      <vt:lpstr>Apresentação do PowerPoint</vt:lpstr>
      <vt:lpstr>ESTRUTURA DO TEXTO BASE DO 14º CONGRESSO NACIONAL DOS TRABALHADORES RURAIS AGRICULTORES E AGRICULTORAS FAMILIARES</vt:lpstr>
      <vt:lpstr>ESTRUTURA DO TEXTO BASE DO 14º CNTTR </vt:lpstr>
      <vt:lpstr>ESTRUTURA DO TEXTO BASE DO 14º CNTTR </vt:lpstr>
      <vt:lpstr>ESTRUTURA DO TEXTO BASE DO 14º CNTTR </vt:lpstr>
      <vt:lpstr> ESTRUTURA DO TEXTO BASE DO 14º CNTTR </vt:lpstr>
      <vt:lpstr>COMISSÕES TEMÁTICAS</vt:lpstr>
      <vt:lpstr>COMISSÕES TEMÁTICAS</vt:lpstr>
      <vt:lpstr>COMISSÕES TEMÁTICAS</vt:lpstr>
      <vt:lpstr>APRESENTAÇÃO DE EMENDAS AO TEXTO BASE E AO PLANO DE LUTAS</vt:lpstr>
      <vt:lpstr>APRESENTAÇÃO DE EMENDAS AO TEXTO BASE E AO PLANO DE LUTAS</vt:lpstr>
      <vt:lpstr>EXEMPLO DE EMENDA SUPRESSIVA</vt:lpstr>
      <vt:lpstr>EXEMPLO DE EMENDA SUBSTITUTIVA</vt:lpstr>
      <vt:lpstr>EXEMPLO DE EMENDA ADITIVA</vt:lpstr>
      <vt:lpstr>Apresentação do PowerPoint</vt:lpstr>
      <vt:lpstr>IMPORTANTE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Alonso Batista dos Santos</dc:creator>
  <cp:lastModifiedBy>Pol Sociais Contag</cp:lastModifiedBy>
  <cp:revision>140</cp:revision>
  <dcterms:created xsi:type="dcterms:W3CDTF">2016-10-31T22:45:57Z</dcterms:created>
  <dcterms:modified xsi:type="dcterms:W3CDTF">2024-10-10T17:19:45Z</dcterms:modified>
</cp:coreProperties>
</file>