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78" r:id="rId3"/>
    <p:sldId id="258" r:id="rId4"/>
    <p:sldId id="259" r:id="rId5"/>
    <p:sldId id="260" r:id="rId6"/>
    <p:sldId id="261" r:id="rId7"/>
    <p:sldId id="263" r:id="rId8"/>
    <p:sldId id="264" r:id="rId9"/>
    <p:sldId id="265" r:id="rId10"/>
    <p:sldId id="266" r:id="rId11"/>
    <p:sldId id="262" r:id="rId12"/>
    <p:sldId id="267" r:id="rId13"/>
    <p:sldId id="269" r:id="rId14"/>
    <p:sldId id="270" r:id="rId15"/>
    <p:sldId id="272" r:id="rId16"/>
    <p:sldId id="273" r:id="rId17"/>
    <p:sldId id="274" r:id="rId18"/>
    <p:sldId id="277" r:id="rId19"/>
    <p:sldId id="275" r:id="rId20"/>
    <p:sldId id="276" r:id="rId21"/>
    <p:sldId id="279" r:id="rId2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pt-BR"/>
              <a:t>Clique para editar o título mestre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25E380CD-DD05-4868-810D-E7E7A1DBF2AC}" type="datetimeFigureOut">
              <a:rPr lang="pt-BR" smtClean="0"/>
              <a:t>08/10/2024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836849-7EE7-43FA-9E44-6F2F68155C85}"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25E380CD-DD05-4868-810D-E7E7A1DBF2AC}" type="datetimeFigureOut">
              <a:rPr lang="pt-BR" smtClean="0"/>
              <a:t>08/10/2024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836849-7EE7-43FA-9E44-6F2F68155C85}"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25E380CD-DD05-4868-810D-E7E7A1DBF2AC}" type="datetimeFigureOut">
              <a:rPr lang="pt-BR" smtClean="0"/>
              <a:t>08/10/2024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836849-7EE7-43FA-9E44-6F2F68155C85}"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25E380CD-DD05-4868-810D-E7E7A1DBF2AC}" type="datetimeFigureOut">
              <a:rPr lang="pt-BR" smtClean="0"/>
              <a:t>08/10/2024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836849-7EE7-43FA-9E44-6F2F68155C85}"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BR"/>
              <a:t>Clique para editar o título mestre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t-BR"/>
              <a:t>Clique para editar o texto mestre</a:t>
            </a:r>
          </a:p>
        </p:txBody>
      </p:sp>
      <p:sp>
        <p:nvSpPr>
          <p:cNvPr id="4" name="Date Placeholder 3"/>
          <p:cNvSpPr>
            <a:spLocks noGrp="1"/>
          </p:cNvSpPr>
          <p:nvPr>
            <p:ph type="dt" sz="half" idx="10"/>
          </p:nvPr>
        </p:nvSpPr>
        <p:spPr/>
        <p:txBody>
          <a:bodyPr/>
          <a:lstStyle/>
          <a:p>
            <a:fld id="{25E380CD-DD05-4868-810D-E7E7A1DBF2AC}" type="datetimeFigureOut">
              <a:rPr lang="pt-BR" smtClean="0"/>
              <a:t>08/10/2024</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2836849-7EE7-43FA-9E44-6F2F68155C85}"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25E380CD-DD05-4868-810D-E7E7A1DBF2AC}" type="datetimeFigureOut">
              <a:rPr lang="pt-BR" smtClean="0"/>
              <a:t>08/10/2024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2836849-7EE7-43FA-9E44-6F2F68155C85}" type="slidenum">
              <a:rPr lang="pt-BR" smtClean="0"/>
              <a:t>‹nº›</a:t>
            </a:fld>
            <a:endParaRPr lang="pt-BR"/>
          </a:p>
        </p:txBody>
      </p:sp>
      <p:sp>
        <p:nvSpPr>
          <p:cNvPr id="8" name="Title 7"/>
          <p:cNvSpPr>
            <a:spLocks noGrp="1"/>
          </p:cNvSpPr>
          <p:nvPr>
            <p:ph type="title"/>
          </p:nvPr>
        </p:nvSpPr>
        <p:spPr/>
        <p:txBody>
          <a:bodyPr/>
          <a:lstStyle/>
          <a:p>
            <a:r>
              <a:rPr lang="pt-BR"/>
              <a:t>Clique para editar o título mestre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t-BR"/>
              <a:t>Clique para editar o texto mestre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t-BR"/>
              <a:t>Clique para editar o texto mestre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25E380CD-DD05-4868-810D-E7E7A1DBF2AC}" type="datetimeFigureOut">
              <a:rPr lang="pt-BR" smtClean="0"/>
              <a:t>08/10/2024</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2836849-7EE7-43FA-9E44-6F2F68155C85}"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Date Placeholder 2"/>
          <p:cNvSpPr>
            <a:spLocks noGrp="1"/>
          </p:cNvSpPr>
          <p:nvPr>
            <p:ph type="dt" sz="half" idx="10"/>
          </p:nvPr>
        </p:nvSpPr>
        <p:spPr/>
        <p:txBody>
          <a:bodyPr/>
          <a:lstStyle/>
          <a:p>
            <a:fld id="{25E380CD-DD05-4868-810D-E7E7A1DBF2AC}" type="datetimeFigureOut">
              <a:rPr lang="pt-BR" smtClean="0"/>
              <a:t>08/10/2024</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2836849-7EE7-43FA-9E44-6F2F68155C85}"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380CD-DD05-4868-810D-E7E7A1DBF2AC}" type="datetimeFigureOut">
              <a:rPr lang="pt-BR" smtClean="0"/>
              <a:t>08/10/2024</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2836849-7EE7-43FA-9E44-6F2F68155C85}"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BR"/>
              <a:t>Clique para editar o título mestre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pt-BR"/>
              <a:t>Clique para editar o texto mestre</a:t>
            </a:r>
          </a:p>
        </p:txBody>
      </p:sp>
      <p:sp>
        <p:nvSpPr>
          <p:cNvPr id="5" name="Date Placeholder 4"/>
          <p:cNvSpPr>
            <a:spLocks noGrp="1"/>
          </p:cNvSpPr>
          <p:nvPr>
            <p:ph type="dt" sz="half" idx="10"/>
          </p:nvPr>
        </p:nvSpPr>
        <p:spPr/>
        <p:txBody>
          <a:bodyPr/>
          <a:lstStyle/>
          <a:p>
            <a:fld id="{25E380CD-DD05-4868-810D-E7E7A1DBF2AC}" type="datetimeFigureOut">
              <a:rPr lang="pt-BR" smtClean="0"/>
              <a:t>08/10/2024</a:t>
            </a:fld>
            <a:endParaRPr lang="pt-B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2836849-7EE7-43FA-9E44-6F2F68155C85}"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pt-BR"/>
              <a:t>Clique no ícone para adicionar uma imagem</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pt-BR"/>
              <a:t>Clique para editar o título mestre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25E380CD-DD05-4868-810D-E7E7A1DBF2AC}" type="datetimeFigureOut">
              <a:rPr lang="pt-BR" smtClean="0"/>
              <a:t>08/10/2024</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2836849-7EE7-43FA-9E44-6F2F68155C85}"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pt-BR"/>
              <a:t>Clique para editar o título mestre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5E380CD-DD05-4868-810D-E7E7A1DBF2AC}" type="datetimeFigureOut">
              <a:rPr lang="pt-BR" smtClean="0"/>
              <a:t>08/10/2024</a:t>
            </a:fld>
            <a:endParaRPr lang="pt-B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pt-B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2836849-7EE7-43FA-9E44-6F2F68155C85}"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ontag.org.b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3680" y="-603448"/>
            <a:ext cx="8656640" cy="987552"/>
          </a:xfrm>
        </p:spPr>
        <p:txBody>
          <a:bodyPr>
            <a:noAutofit/>
          </a:bodyPr>
          <a:lstStyle/>
          <a:p>
            <a:pPr algn="ctr"/>
            <a:r>
              <a:rPr lang="pt-PT" sz="2800" b="1" dirty="0"/>
              <a:t/>
            </a:r>
            <a:br>
              <a:rPr lang="pt-PT" sz="2800" b="1" dirty="0"/>
            </a:br>
            <a:r>
              <a:rPr lang="pt-PT" sz="2800" b="1" dirty="0"/>
              <a:t/>
            </a:r>
            <a:br>
              <a:rPr lang="pt-PT" sz="2800" b="1" dirty="0"/>
            </a:br>
            <a:r>
              <a:rPr lang="pt-PT" sz="2800" b="1" dirty="0"/>
              <a:t/>
            </a:r>
            <a:br>
              <a:rPr lang="pt-PT" sz="2800" b="1" dirty="0"/>
            </a:br>
            <a:r>
              <a:rPr lang="pt-PT" sz="2800" b="1" dirty="0"/>
              <a:t/>
            </a:r>
            <a:br>
              <a:rPr lang="pt-PT" sz="2800" b="1" dirty="0"/>
            </a:br>
            <a:r>
              <a:rPr lang="pt-PT" sz="2800" b="1" dirty="0"/>
              <a:t/>
            </a:r>
            <a:br>
              <a:rPr lang="pt-PT" sz="2800" b="1" dirty="0"/>
            </a:br>
            <a:r>
              <a:rPr lang="pt-PT" sz="2800" b="1" dirty="0">
                <a:solidFill>
                  <a:srgbClr val="0070C0"/>
                </a:solidFill>
              </a:rPr>
              <a:t> </a:t>
            </a:r>
            <a:r>
              <a:rPr lang="pt-PT" sz="3600" b="1" dirty="0">
                <a:solidFill>
                  <a:srgbClr val="0070C0"/>
                </a:solidFill>
              </a:rPr>
              <a:t>14º CNTTR:</a:t>
            </a:r>
            <a:r>
              <a:rPr lang="pt-BR" sz="3600" dirty="0">
                <a:solidFill>
                  <a:srgbClr val="0070C0"/>
                </a:solidFill>
              </a:rPr>
              <a:t/>
            </a:r>
            <a:br>
              <a:rPr lang="pt-BR" sz="3600" dirty="0">
                <a:solidFill>
                  <a:srgbClr val="0070C0"/>
                </a:solidFill>
              </a:rPr>
            </a:br>
            <a:endParaRPr lang="pt-BR" sz="2800" dirty="0">
              <a:solidFill>
                <a:srgbClr val="0070C0"/>
              </a:solidFill>
            </a:endParaRPr>
          </a:p>
        </p:txBody>
      </p:sp>
      <p:sp>
        <p:nvSpPr>
          <p:cNvPr id="3" name="Espaço Reservado para Conteúdo 2"/>
          <p:cNvSpPr>
            <a:spLocks noGrp="1"/>
          </p:cNvSpPr>
          <p:nvPr>
            <p:ph idx="1"/>
          </p:nvPr>
        </p:nvSpPr>
        <p:spPr>
          <a:xfrm>
            <a:off x="539552" y="1412776"/>
            <a:ext cx="7349440" cy="3771757"/>
          </a:xfrm>
        </p:spPr>
        <p:txBody>
          <a:bodyPr/>
          <a:lstStyle/>
          <a:p>
            <a:pPr marL="594360" lvl="2" indent="0">
              <a:buNone/>
            </a:pPr>
            <a:endParaRPr lang="pt-PT" dirty="0"/>
          </a:p>
          <a:p>
            <a:pPr marL="594360" lvl="2" indent="0">
              <a:buNone/>
            </a:pPr>
            <a:endParaRPr lang="pt-PT" sz="2800" dirty="0"/>
          </a:p>
          <a:p>
            <a:pPr marL="594360" lvl="2" indent="0">
              <a:buNone/>
            </a:pPr>
            <a:r>
              <a:rPr lang="pt-BR" sz="2800" dirty="0"/>
              <a:t>REALIZAÇÃO: CONTAG</a:t>
            </a:r>
          </a:p>
          <a:p>
            <a:pPr marL="594360" lvl="2" indent="0">
              <a:buNone/>
            </a:pPr>
            <a:endParaRPr lang="pt-BR" sz="2800" dirty="0"/>
          </a:p>
          <a:p>
            <a:pPr marL="594360" lvl="2" indent="0">
              <a:buNone/>
            </a:pPr>
            <a:r>
              <a:rPr lang="pt-BR" sz="2800" dirty="0"/>
              <a:t>PERÍODO: 01 A 03 DE ABRIL DE 2025</a:t>
            </a:r>
          </a:p>
          <a:p>
            <a:pPr marL="594360" lvl="2" indent="0">
              <a:buNone/>
            </a:pPr>
            <a:endParaRPr lang="pt-BR" sz="2800" dirty="0"/>
          </a:p>
          <a:p>
            <a:pPr marL="594360" lvl="2" indent="0">
              <a:buNone/>
            </a:pPr>
            <a:r>
              <a:rPr lang="pt-BR" sz="2800" dirty="0"/>
              <a:t>LOCAL: CNTI – LUZIÂNIA - GO</a:t>
            </a:r>
          </a:p>
          <a:p>
            <a:endParaRPr lang="pt-BR" sz="2800" dirty="0"/>
          </a:p>
        </p:txBody>
      </p:sp>
    </p:spTree>
    <p:extLst>
      <p:ext uri="{BB962C8B-B14F-4D97-AF65-F5344CB8AC3E}">
        <p14:creationId xmlns:p14="http://schemas.microsoft.com/office/powerpoint/2010/main" val="1491688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1217303"/>
            <a:ext cx="7520940" cy="3579849"/>
          </a:xfrm>
        </p:spPr>
        <p:txBody>
          <a:bodyPr>
            <a:normAutofit fontScale="92500" lnSpcReduction="10000"/>
          </a:bodyPr>
          <a:lstStyle/>
          <a:p>
            <a:pPr marL="0" indent="0" algn="just">
              <a:buNone/>
            </a:pPr>
            <a:r>
              <a:rPr lang="pt-PT" sz="2800" b="1" dirty="0"/>
              <a:t>Nas Plenárias serão eleitos os delegados e delegadas dos Sindicatos no gozo dos direitos sindicais, que implementam:</a:t>
            </a:r>
            <a:endParaRPr lang="pt-BR" sz="2800" dirty="0"/>
          </a:p>
          <a:p>
            <a:pPr marL="0" indent="0" algn="just">
              <a:buNone/>
            </a:pPr>
            <a:r>
              <a:rPr lang="pt-BR" sz="2800" dirty="0"/>
              <a:t>a) </a:t>
            </a:r>
            <a:r>
              <a:rPr lang="pt-PT" sz="2800" dirty="0"/>
              <a:t>a paridade ou no mínimo, 50% de mulheres, </a:t>
            </a:r>
            <a:r>
              <a:rPr lang="pt-PT" sz="2800" b="1" dirty="0"/>
              <a:t>no conjunto da</a:t>
            </a:r>
            <a:r>
              <a:rPr lang="pt-PT" sz="2800" dirty="0"/>
              <a:t> </a:t>
            </a:r>
            <a:r>
              <a:rPr lang="pt-PT" sz="2800" b="1" dirty="0"/>
              <a:t>Diretoria Efetiva OU </a:t>
            </a:r>
            <a:r>
              <a:rPr lang="pt-PT" sz="2800" dirty="0"/>
              <a:t>prevista no Estatuto Social registrado </a:t>
            </a:r>
            <a:r>
              <a:rPr lang="pt-PT" sz="2800" b="1" dirty="0"/>
              <a:t>OU </a:t>
            </a:r>
            <a:r>
              <a:rPr lang="pt-PT" sz="2800" dirty="0"/>
              <a:t>em processo de registro comprovado através de certidão, protocolo ou declaração do Cartório apresentado até o dia da realização da plenária;</a:t>
            </a:r>
            <a:endParaRPr lang="pt-BR" sz="2400" dirty="0"/>
          </a:p>
          <a:p>
            <a:endParaRPr lang="pt-BR" dirty="0"/>
          </a:p>
        </p:txBody>
      </p:sp>
      <p:sp>
        <p:nvSpPr>
          <p:cNvPr id="4" name="Título 5">
            <a:extLst>
              <a:ext uri="{FF2B5EF4-FFF2-40B4-BE49-F238E27FC236}">
                <a16:creationId xmlns:a16="http://schemas.microsoft.com/office/drawing/2014/main" xmlns="" id="{6EC64A32-17CE-4FD9-AC96-E1DF92216E3E}"/>
              </a:ext>
            </a:extLst>
          </p:cNvPr>
          <p:cNvSpPr>
            <a:spLocks noGrp="1"/>
          </p:cNvSpPr>
          <p:nvPr>
            <p:ph type="title"/>
          </p:nvPr>
        </p:nvSpPr>
        <p:spPr>
          <a:xfrm>
            <a:off x="822960" y="365760"/>
            <a:ext cx="7520940" cy="548640"/>
          </a:xfrm>
        </p:spPr>
        <p:txBody>
          <a:bodyPr/>
          <a:lstStyle/>
          <a:p>
            <a:pPr algn="ctr"/>
            <a:r>
              <a:rPr lang="pt-BR" dirty="0" smtClean="0">
                <a:solidFill>
                  <a:srgbClr val="0070C0"/>
                </a:solidFill>
              </a:rPr>
              <a:t>ELEIÇÃO DE DELEGADOS(as) na plenária</a:t>
            </a:r>
            <a:endParaRPr lang="pt-BR" dirty="0">
              <a:solidFill>
                <a:srgbClr val="0070C0"/>
              </a:solidFill>
            </a:endParaRPr>
          </a:p>
        </p:txBody>
      </p:sp>
    </p:spTree>
    <p:extLst>
      <p:ext uri="{BB962C8B-B14F-4D97-AF65-F5344CB8AC3E}">
        <p14:creationId xmlns:p14="http://schemas.microsoft.com/office/powerpoint/2010/main" val="3792585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1289311"/>
            <a:ext cx="7520940" cy="3579849"/>
          </a:xfrm>
        </p:spPr>
        <p:txBody>
          <a:bodyPr/>
          <a:lstStyle/>
          <a:p>
            <a:pPr marL="0" indent="0" algn="just">
              <a:buNone/>
            </a:pPr>
            <a:r>
              <a:rPr lang="pt-PT" sz="2800" dirty="0"/>
              <a:t>b) a cota de participação de, </a:t>
            </a:r>
            <a:r>
              <a:rPr lang="pt-PT" sz="2800" b="1" dirty="0"/>
              <a:t>no mínimo, 20%</a:t>
            </a:r>
            <a:r>
              <a:rPr lang="pt-PT" sz="2800" dirty="0"/>
              <a:t> </a:t>
            </a:r>
            <a:r>
              <a:rPr lang="pt-PT" sz="2800" b="1" dirty="0"/>
              <a:t>de jovens</a:t>
            </a:r>
            <a:r>
              <a:rPr lang="pt-PT" sz="2800" dirty="0"/>
              <a:t> na Diretoria Efetiva, Conselho Fiscal e respectivos suplentes, </a:t>
            </a:r>
            <a:r>
              <a:rPr lang="pt-PT" sz="2800" b="1" dirty="0"/>
              <a:t>considerados de forma conjunta</a:t>
            </a:r>
            <a:r>
              <a:rPr lang="pt-PT" sz="2800" dirty="0"/>
              <a:t>; </a:t>
            </a:r>
            <a:endParaRPr lang="pt-BR" sz="2800" dirty="0"/>
          </a:p>
          <a:p>
            <a:pPr marL="0" lvl="0" indent="0" algn="just">
              <a:buNone/>
            </a:pPr>
            <a:r>
              <a:rPr lang="pt-PT" sz="2800" dirty="0"/>
              <a:t>c) a participação de delegados (as) da </a:t>
            </a:r>
            <a:r>
              <a:rPr lang="pt-PT" sz="2800" b="1" dirty="0"/>
              <a:t>terceira idade e pessoas idosas</a:t>
            </a:r>
            <a:r>
              <a:rPr lang="pt-PT" sz="2800" dirty="0"/>
              <a:t>.</a:t>
            </a:r>
            <a:endParaRPr lang="pt-BR" sz="2800" dirty="0"/>
          </a:p>
          <a:p>
            <a:endParaRPr lang="pt-BR" dirty="0"/>
          </a:p>
        </p:txBody>
      </p:sp>
      <p:sp>
        <p:nvSpPr>
          <p:cNvPr id="6" name="Título 5">
            <a:extLst>
              <a:ext uri="{FF2B5EF4-FFF2-40B4-BE49-F238E27FC236}">
                <a16:creationId xmlns:a16="http://schemas.microsoft.com/office/drawing/2014/main" xmlns="" id="{6380F95B-5D50-4577-94AB-196D83BC79FF}"/>
              </a:ext>
            </a:extLst>
          </p:cNvPr>
          <p:cNvSpPr>
            <a:spLocks noGrp="1"/>
          </p:cNvSpPr>
          <p:nvPr>
            <p:ph type="title"/>
          </p:nvPr>
        </p:nvSpPr>
        <p:spPr>
          <a:xfrm>
            <a:off x="822960" y="365760"/>
            <a:ext cx="7520940" cy="548640"/>
          </a:xfrm>
        </p:spPr>
        <p:txBody>
          <a:bodyPr/>
          <a:lstStyle/>
          <a:p>
            <a:pPr algn="ctr"/>
            <a:r>
              <a:rPr lang="pt-BR" dirty="0">
                <a:solidFill>
                  <a:srgbClr val="0070C0"/>
                </a:solidFill>
              </a:rPr>
              <a:t>CRITÉRIOS PARA PARTICIPAR DA PLENÁRIA</a:t>
            </a:r>
          </a:p>
        </p:txBody>
      </p:sp>
    </p:spTree>
    <p:extLst>
      <p:ext uri="{BB962C8B-B14F-4D97-AF65-F5344CB8AC3E}">
        <p14:creationId xmlns:p14="http://schemas.microsoft.com/office/powerpoint/2010/main" val="1127662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504096"/>
            <a:ext cx="7520940" cy="548640"/>
          </a:xfrm>
        </p:spPr>
        <p:txBody>
          <a:bodyPr/>
          <a:lstStyle/>
          <a:p>
            <a:pPr algn="ctr"/>
            <a:r>
              <a:rPr lang="pt-BR" b="1" dirty="0">
                <a:solidFill>
                  <a:srgbClr val="0070C0"/>
                </a:solidFill>
              </a:rPr>
              <a:t>SUPLENTE DE DELEGADO(A)</a:t>
            </a:r>
          </a:p>
        </p:txBody>
      </p:sp>
      <p:sp>
        <p:nvSpPr>
          <p:cNvPr id="3" name="Espaço Reservado para Conteúdo 2"/>
          <p:cNvSpPr>
            <a:spLocks noGrp="1"/>
          </p:cNvSpPr>
          <p:nvPr>
            <p:ph idx="1"/>
          </p:nvPr>
        </p:nvSpPr>
        <p:spPr>
          <a:xfrm>
            <a:off x="822960" y="1289311"/>
            <a:ext cx="7520940" cy="3579849"/>
          </a:xfrm>
        </p:spPr>
        <p:txBody>
          <a:bodyPr>
            <a:normAutofit/>
          </a:bodyPr>
          <a:lstStyle/>
          <a:p>
            <a:pPr marL="0" indent="0" algn="just">
              <a:buNone/>
            </a:pPr>
            <a:endParaRPr lang="pt-PT" sz="2800" dirty="0"/>
          </a:p>
          <a:p>
            <a:pPr marL="457200" indent="-457200" algn="just">
              <a:buFont typeface="Wingdings" pitchFamily="2" charset="2"/>
              <a:buChar char="v"/>
            </a:pPr>
            <a:r>
              <a:rPr lang="pt-PT" sz="2800" dirty="0"/>
              <a:t>Poderá ser eleito(a) suplente do(a) delegado(a), preferencialmente do mesmo sindicato, devendo ser do mesmo sexo; e se for jovem, tem que ser jovem.</a:t>
            </a:r>
            <a:endParaRPr lang="pt-BR" sz="2800" dirty="0"/>
          </a:p>
          <a:p>
            <a:pPr marL="0" indent="0" algn="just">
              <a:buNone/>
            </a:pPr>
            <a:endParaRPr lang="pt-BR" sz="2800" dirty="0"/>
          </a:p>
        </p:txBody>
      </p:sp>
    </p:spTree>
    <p:extLst>
      <p:ext uri="{BB962C8B-B14F-4D97-AF65-F5344CB8AC3E}">
        <p14:creationId xmlns:p14="http://schemas.microsoft.com/office/powerpoint/2010/main" val="1955278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1217303"/>
            <a:ext cx="7520940" cy="3579849"/>
          </a:xfrm>
        </p:spPr>
        <p:txBody>
          <a:bodyPr/>
          <a:lstStyle/>
          <a:p>
            <a:pPr marL="0" indent="0" algn="just">
              <a:buNone/>
            </a:pPr>
            <a:r>
              <a:rPr lang="pt-PT" sz="2800" dirty="0"/>
              <a:t>A conferência da idade do(a) jovem pode ser na data:</a:t>
            </a:r>
            <a:endParaRPr lang="pt-BR" sz="2800" dirty="0"/>
          </a:p>
          <a:p>
            <a:pPr marL="0" lvl="0" indent="0" algn="just">
              <a:buNone/>
            </a:pPr>
            <a:r>
              <a:rPr lang="pt-PT" sz="2800" dirty="0"/>
              <a:t>a) da realização da Plenária, ou</a:t>
            </a:r>
            <a:endParaRPr lang="pt-BR" sz="2800" dirty="0"/>
          </a:p>
          <a:p>
            <a:pPr marL="0" lvl="0" indent="0" algn="just">
              <a:buNone/>
            </a:pPr>
            <a:r>
              <a:rPr lang="pt-PT" sz="2800" dirty="0"/>
              <a:t>b) de sua posse na Diretoria da CONTAG, Federação ou Sindicato. Neste caso deve ser anexada a ata de posse.</a:t>
            </a:r>
            <a:endParaRPr lang="pt-BR" sz="2800" dirty="0"/>
          </a:p>
          <a:p>
            <a:endParaRPr lang="pt-BR" dirty="0"/>
          </a:p>
          <a:p>
            <a:endParaRPr lang="pt-BR" dirty="0"/>
          </a:p>
        </p:txBody>
      </p:sp>
      <p:sp>
        <p:nvSpPr>
          <p:cNvPr id="4" name="Título 1">
            <a:extLst>
              <a:ext uri="{FF2B5EF4-FFF2-40B4-BE49-F238E27FC236}">
                <a16:creationId xmlns:a16="http://schemas.microsoft.com/office/drawing/2014/main" xmlns="" id="{2F2BDD15-98E6-43F9-9243-6AC48D9FEDC2}"/>
              </a:ext>
            </a:extLst>
          </p:cNvPr>
          <p:cNvSpPr>
            <a:spLocks noGrp="1"/>
          </p:cNvSpPr>
          <p:nvPr>
            <p:ph type="title"/>
          </p:nvPr>
        </p:nvSpPr>
        <p:spPr>
          <a:xfrm>
            <a:off x="822960" y="504096"/>
            <a:ext cx="7520940" cy="548640"/>
          </a:xfrm>
        </p:spPr>
        <p:txBody>
          <a:bodyPr/>
          <a:lstStyle/>
          <a:p>
            <a:pPr algn="ctr"/>
            <a:r>
              <a:rPr lang="pt-BR" b="1" dirty="0">
                <a:solidFill>
                  <a:srgbClr val="0070C0"/>
                </a:solidFill>
              </a:rPr>
              <a:t>SUPLENTE DE DELEGADO(A)</a:t>
            </a:r>
          </a:p>
        </p:txBody>
      </p:sp>
    </p:spTree>
    <p:extLst>
      <p:ext uri="{BB962C8B-B14F-4D97-AF65-F5344CB8AC3E}">
        <p14:creationId xmlns:p14="http://schemas.microsoft.com/office/powerpoint/2010/main" val="2457589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11520" y="404664"/>
            <a:ext cx="7520940" cy="548640"/>
          </a:xfrm>
        </p:spPr>
        <p:txBody>
          <a:bodyPr>
            <a:noAutofit/>
          </a:bodyPr>
          <a:lstStyle/>
          <a:p>
            <a:pPr algn="ctr"/>
            <a:r>
              <a:rPr lang="pt-BR" sz="2800" b="1" dirty="0">
                <a:solidFill>
                  <a:srgbClr val="0070C0"/>
                </a:solidFill>
              </a:rPr>
              <a:t>DAS INSCRIÇÕES DOS(AS) DELEGADOS(AS)</a:t>
            </a:r>
          </a:p>
        </p:txBody>
      </p:sp>
      <p:sp>
        <p:nvSpPr>
          <p:cNvPr id="3" name="Espaço Reservado para Conteúdo 2"/>
          <p:cNvSpPr>
            <a:spLocks noGrp="1"/>
          </p:cNvSpPr>
          <p:nvPr>
            <p:ph idx="1"/>
          </p:nvPr>
        </p:nvSpPr>
        <p:spPr>
          <a:xfrm>
            <a:off x="827584" y="1289311"/>
            <a:ext cx="7520940" cy="3579849"/>
          </a:xfrm>
        </p:spPr>
        <p:txBody>
          <a:bodyPr>
            <a:normAutofit fontScale="62500" lnSpcReduction="20000"/>
          </a:bodyPr>
          <a:lstStyle/>
          <a:p>
            <a:pPr algn="just">
              <a:buFont typeface="Wingdings" pitchFamily="2" charset="2"/>
              <a:buChar char="v"/>
            </a:pPr>
            <a:r>
              <a:rPr lang="pt-PT" sz="4200" dirty="0"/>
              <a:t>As incrições serão feitas no Sistema de Eventos da CONTAG (</a:t>
            </a:r>
            <a:r>
              <a:rPr lang="pt-PT" sz="4200" dirty="0">
                <a:hlinkClick r:id="rId2"/>
              </a:rPr>
              <a:t>contag.org.br</a:t>
            </a:r>
            <a:r>
              <a:rPr lang="pt-PT" sz="4200" dirty="0"/>
              <a:t>/sistemas/eventos), </a:t>
            </a:r>
            <a:r>
              <a:rPr lang="pt-PT" sz="4200" b="1" dirty="0"/>
              <a:t>no período de 21/11/2024 a 14/02/2025, </a:t>
            </a:r>
            <a:r>
              <a:rPr lang="pt-PT" sz="4200" dirty="0"/>
              <a:t>com</a:t>
            </a:r>
            <a:r>
              <a:rPr lang="pt-PT" sz="4200" b="1" dirty="0"/>
              <a:t> </a:t>
            </a:r>
            <a:r>
              <a:rPr lang="pt-PT" sz="4200" dirty="0"/>
              <a:t> indicação da Comissão Temática que participará.</a:t>
            </a:r>
          </a:p>
          <a:p>
            <a:pPr algn="just">
              <a:buFont typeface="Wingdings" pitchFamily="2" charset="2"/>
              <a:buChar char="v"/>
            </a:pPr>
            <a:endParaRPr lang="pt-PT" sz="4200" dirty="0"/>
          </a:p>
          <a:p>
            <a:pPr algn="just">
              <a:buFont typeface="Wingdings" pitchFamily="2" charset="2"/>
              <a:buChar char="v"/>
            </a:pPr>
            <a:r>
              <a:rPr lang="pt-PT" sz="4200" dirty="0"/>
              <a:t>As propostas de alterações do documento base do 14º CNTTR também deverão ser inscritas no sistema de eventos da CONTAG no mesmo período.</a:t>
            </a:r>
          </a:p>
          <a:p>
            <a:pPr marL="0" indent="0" algn="just">
              <a:buNone/>
            </a:pPr>
            <a:endParaRPr lang="pt-BR" sz="4200" dirty="0"/>
          </a:p>
          <a:p>
            <a:endParaRPr lang="pt-BR" dirty="0"/>
          </a:p>
        </p:txBody>
      </p:sp>
    </p:spTree>
    <p:extLst>
      <p:ext uri="{BB962C8B-B14F-4D97-AF65-F5344CB8AC3E}">
        <p14:creationId xmlns:p14="http://schemas.microsoft.com/office/powerpoint/2010/main" val="777076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20000"/>
          </a:bodyPr>
          <a:lstStyle/>
          <a:p>
            <a:pPr algn="just">
              <a:buFont typeface="Wingdings" pitchFamily="2" charset="2"/>
              <a:buChar char="v"/>
            </a:pPr>
            <a:r>
              <a:rPr lang="pt-BR" dirty="0"/>
              <a:t> </a:t>
            </a:r>
            <a:r>
              <a:rPr lang="pt-PT" sz="2600" dirty="0"/>
              <a:t>Caso a Federação encontre dificuldades técnicas na operação do sistema de eventos da CONTAG deverá comunicar o fato à Secretaria Geral até o dia 16/12/2024.</a:t>
            </a:r>
            <a:endParaRPr lang="pt-BR" sz="2600" dirty="0"/>
          </a:p>
          <a:p>
            <a:pPr marL="0" indent="0" algn="just"/>
            <a:endParaRPr lang="pt-BR" sz="2600" dirty="0"/>
          </a:p>
          <a:p>
            <a:pPr algn="just">
              <a:buFont typeface="Wingdings" pitchFamily="2" charset="2"/>
              <a:buChar char="v"/>
            </a:pPr>
            <a:r>
              <a:rPr lang="pt-PT" sz="2600" dirty="0"/>
              <a:t>Concluída as inscrições, a Federação deve gerar a lista geral que deve ser assinada pelo seu representante legal, contendo: nome, sexo, data de nascimento, CPF, entidade, e a comissão temática e ser anexada no Sistema de Eventos da CONTAG.</a:t>
            </a:r>
            <a:endParaRPr lang="pt-BR" sz="2600" dirty="0"/>
          </a:p>
          <a:p>
            <a:pPr algn="just"/>
            <a:endParaRPr lang="pt-BR" dirty="0"/>
          </a:p>
        </p:txBody>
      </p:sp>
      <p:sp>
        <p:nvSpPr>
          <p:cNvPr id="4" name="Título 1">
            <a:extLst>
              <a:ext uri="{FF2B5EF4-FFF2-40B4-BE49-F238E27FC236}">
                <a16:creationId xmlns:a16="http://schemas.microsoft.com/office/drawing/2014/main" xmlns="" id="{83F7C469-F83E-41BB-8D37-63BBA40B28CE}"/>
              </a:ext>
            </a:extLst>
          </p:cNvPr>
          <p:cNvSpPr txBox="1">
            <a:spLocks/>
          </p:cNvSpPr>
          <p:nvPr/>
        </p:nvSpPr>
        <p:spPr>
          <a:xfrm>
            <a:off x="811520" y="332656"/>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pt-BR" b="1" dirty="0">
                <a:solidFill>
                  <a:srgbClr val="0070C0"/>
                </a:solidFill>
              </a:rPr>
              <a:t>DAS INSCRIÇÕES DOS(AS) DELEGADOS(AS)</a:t>
            </a:r>
          </a:p>
        </p:txBody>
      </p:sp>
    </p:spTree>
    <p:extLst>
      <p:ext uri="{BB962C8B-B14F-4D97-AF65-F5344CB8AC3E}">
        <p14:creationId xmlns:p14="http://schemas.microsoft.com/office/powerpoint/2010/main" val="1404274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400" b="1" dirty="0" smtClean="0">
                <a:solidFill>
                  <a:srgbClr val="0070C0"/>
                </a:solidFill>
              </a:rPr>
              <a:t>Ato da  </a:t>
            </a:r>
            <a:r>
              <a:rPr lang="pt-BR" sz="2400" b="1" dirty="0">
                <a:solidFill>
                  <a:srgbClr val="0070C0"/>
                </a:solidFill>
              </a:rPr>
              <a:t>inscrição anexar os documentos </a:t>
            </a:r>
            <a:r>
              <a:rPr lang="pt-BR" sz="2400" b="1" dirty="0" smtClean="0">
                <a:solidFill>
                  <a:srgbClr val="0070C0"/>
                </a:solidFill>
              </a:rPr>
              <a:t> ATÉ 5 MB:</a:t>
            </a:r>
            <a:endParaRPr lang="pt-BR" sz="2400" b="1" dirty="0">
              <a:solidFill>
                <a:srgbClr val="0070C0"/>
              </a:solidFill>
            </a:endParaRPr>
          </a:p>
        </p:txBody>
      </p:sp>
      <p:sp>
        <p:nvSpPr>
          <p:cNvPr id="3" name="Espaço Reservado para Conteúdo 2"/>
          <p:cNvSpPr>
            <a:spLocks noGrp="1"/>
          </p:cNvSpPr>
          <p:nvPr>
            <p:ph idx="1"/>
          </p:nvPr>
        </p:nvSpPr>
        <p:spPr>
          <a:xfrm>
            <a:off x="683568" y="1100628"/>
            <a:ext cx="7709480" cy="3840540"/>
          </a:xfrm>
        </p:spPr>
        <p:txBody>
          <a:bodyPr>
            <a:normAutofit fontScale="92500" lnSpcReduction="20000"/>
          </a:bodyPr>
          <a:lstStyle/>
          <a:p>
            <a:pPr marL="274320" lvl="1" indent="0" algn="just">
              <a:buNone/>
            </a:pPr>
            <a:r>
              <a:rPr lang="pt-PT" sz="2800" b="1" dirty="0">
                <a:solidFill>
                  <a:srgbClr val="0070C0"/>
                </a:solidFill>
              </a:rPr>
              <a:t>Para os delegados e delegadas representantes da Diretoria Efetiva das Federações:</a:t>
            </a:r>
          </a:p>
          <a:p>
            <a:pPr marL="274320" lvl="1" indent="0" algn="just">
              <a:buNone/>
            </a:pPr>
            <a:endParaRPr lang="pt-PT" sz="2800" b="1" dirty="0">
              <a:solidFill>
                <a:srgbClr val="0070C0"/>
              </a:solidFill>
            </a:endParaRPr>
          </a:p>
          <a:p>
            <a:pPr marL="274320" lvl="1" indent="0" algn="just">
              <a:buNone/>
            </a:pPr>
            <a:r>
              <a:rPr lang="pt-BR" sz="2800" dirty="0">
                <a:solidFill>
                  <a:schemeClr val="tx1"/>
                </a:solidFill>
              </a:rPr>
              <a:t>a)</a:t>
            </a:r>
            <a:r>
              <a:rPr lang="pt-PT" sz="2800" dirty="0">
                <a:solidFill>
                  <a:schemeClr val="tx1"/>
                </a:solidFill>
              </a:rPr>
              <a:t>estatuto social da Federação; </a:t>
            </a:r>
          </a:p>
          <a:p>
            <a:pPr marL="274320" lvl="1" indent="0" algn="just">
              <a:buNone/>
            </a:pPr>
            <a:r>
              <a:rPr lang="pt-PT" sz="2800" dirty="0">
                <a:solidFill>
                  <a:schemeClr val="tx1"/>
                </a:solidFill>
              </a:rPr>
              <a:t>b) ata de posse da Diretoria;</a:t>
            </a:r>
            <a:endParaRPr lang="pt-BR" sz="2800" dirty="0">
              <a:solidFill>
                <a:schemeClr val="tx1"/>
              </a:solidFill>
            </a:endParaRPr>
          </a:p>
          <a:p>
            <a:pPr marL="274320" lvl="1" indent="0" algn="just">
              <a:buNone/>
            </a:pPr>
            <a:r>
              <a:rPr lang="pt-BR" sz="2800" dirty="0">
                <a:solidFill>
                  <a:schemeClr val="tx1"/>
                </a:solidFill>
              </a:rPr>
              <a:t>c) </a:t>
            </a:r>
            <a:r>
              <a:rPr lang="pt-PT" sz="2800" dirty="0">
                <a:solidFill>
                  <a:schemeClr val="tx1"/>
                </a:solidFill>
              </a:rPr>
              <a:t>cópia da carteira social sindical;</a:t>
            </a:r>
            <a:endParaRPr lang="pt-BR" sz="2800" dirty="0">
              <a:solidFill>
                <a:schemeClr val="tx1"/>
              </a:solidFill>
            </a:endParaRPr>
          </a:p>
          <a:p>
            <a:pPr marL="274320" lvl="1" indent="0" algn="just">
              <a:buNone/>
            </a:pPr>
            <a:r>
              <a:rPr lang="pt-BR" sz="2800" dirty="0">
                <a:solidFill>
                  <a:schemeClr val="tx1"/>
                </a:solidFill>
              </a:rPr>
              <a:t>d) </a:t>
            </a:r>
            <a:r>
              <a:rPr lang="pt-PT" sz="2800" dirty="0">
                <a:solidFill>
                  <a:schemeClr val="tx1"/>
                </a:solidFill>
              </a:rPr>
              <a:t>comprovante de estar o delegado ou delegada no gozo de seus direitos sindicais;</a:t>
            </a:r>
            <a:endParaRPr lang="pt-BR" sz="2800" dirty="0">
              <a:solidFill>
                <a:schemeClr val="tx1"/>
              </a:solidFill>
            </a:endParaRPr>
          </a:p>
          <a:p>
            <a:pPr marL="274320" lvl="1" indent="0" algn="just">
              <a:buNone/>
            </a:pPr>
            <a:r>
              <a:rPr lang="pt-BR" sz="2800" dirty="0">
                <a:solidFill>
                  <a:schemeClr val="tx1"/>
                </a:solidFill>
              </a:rPr>
              <a:t>e) </a:t>
            </a:r>
            <a:r>
              <a:rPr lang="pt-PT" sz="2800" dirty="0">
                <a:solidFill>
                  <a:schemeClr val="tx1"/>
                </a:solidFill>
              </a:rPr>
              <a:t>cópia de um documento oficial com foto que contenha o número do CPF.</a:t>
            </a:r>
            <a:endParaRPr lang="pt-BR" sz="2800" dirty="0">
              <a:solidFill>
                <a:schemeClr val="tx1"/>
              </a:solidFill>
            </a:endParaRPr>
          </a:p>
          <a:p>
            <a:endParaRPr lang="pt-BR" dirty="0"/>
          </a:p>
        </p:txBody>
      </p:sp>
    </p:spTree>
    <p:extLst>
      <p:ext uri="{BB962C8B-B14F-4D97-AF65-F5344CB8AC3E}">
        <p14:creationId xmlns:p14="http://schemas.microsoft.com/office/powerpoint/2010/main" val="2066279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81816"/>
            <a:ext cx="8656640" cy="870920"/>
          </a:xfrm>
        </p:spPr>
        <p:txBody>
          <a:bodyPr>
            <a:noAutofit/>
          </a:bodyPr>
          <a:lstStyle/>
          <a:p>
            <a:pPr lvl="1" algn="ctr" rtl="0">
              <a:spcBef>
                <a:spcPct val="0"/>
              </a:spcBef>
            </a:pPr>
            <a:r>
              <a:rPr lang="pt-PT" sz="2800" b="1" dirty="0"/>
              <a:t/>
            </a:r>
            <a:br>
              <a:rPr lang="pt-PT" sz="2800" b="1" dirty="0"/>
            </a:br>
            <a:r>
              <a:rPr lang="pt-PT" sz="2800" b="1" dirty="0">
                <a:solidFill>
                  <a:srgbClr val="0070C0"/>
                </a:solidFill>
              </a:rPr>
              <a:t>Para os delegados(as) eleitos em Plenária:</a:t>
            </a:r>
            <a:r>
              <a:rPr lang="pt-BR" sz="2800" dirty="0">
                <a:solidFill>
                  <a:srgbClr val="0070C0"/>
                </a:solidFill>
              </a:rPr>
              <a:t/>
            </a:r>
            <a:br>
              <a:rPr lang="pt-BR" sz="2800" dirty="0">
                <a:solidFill>
                  <a:srgbClr val="0070C0"/>
                </a:solidFill>
              </a:rPr>
            </a:br>
            <a:endParaRPr lang="pt-BR" sz="2800" dirty="0">
              <a:solidFill>
                <a:srgbClr val="0070C0"/>
              </a:solidFill>
            </a:endParaRPr>
          </a:p>
        </p:txBody>
      </p:sp>
      <p:sp>
        <p:nvSpPr>
          <p:cNvPr id="3" name="Espaço Reservado para Conteúdo 2"/>
          <p:cNvSpPr>
            <a:spLocks noGrp="1"/>
          </p:cNvSpPr>
          <p:nvPr>
            <p:ph idx="1"/>
          </p:nvPr>
        </p:nvSpPr>
        <p:spPr>
          <a:xfrm>
            <a:off x="822960" y="1172636"/>
            <a:ext cx="7493456" cy="3768532"/>
          </a:xfrm>
        </p:spPr>
        <p:txBody>
          <a:bodyPr>
            <a:noAutofit/>
          </a:bodyPr>
          <a:lstStyle/>
          <a:p>
            <a:pPr marL="274320" lvl="1" indent="0">
              <a:buNone/>
            </a:pPr>
            <a:r>
              <a:rPr lang="pt-PT" sz="2800" dirty="0">
                <a:solidFill>
                  <a:schemeClr val="tx1"/>
                </a:solidFill>
              </a:rPr>
              <a:t>a) edital de convocação da plenária;</a:t>
            </a:r>
            <a:endParaRPr lang="pt-BR" sz="2800" dirty="0">
              <a:solidFill>
                <a:schemeClr val="tx1"/>
              </a:solidFill>
            </a:endParaRPr>
          </a:p>
          <a:p>
            <a:pPr marL="274320" lvl="1" indent="0">
              <a:buNone/>
            </a:pPr>
            <a:r>
              <a:rPr lang="pt-PT" sz="2800" dirty="0">
                <a:solidFill>
                  <a:schemeClr val="tx1"/>
                </a:solidFill>
              </a:rPr>
              <a:t>b) ata da Plenária; </a:t>
            </a:r>
            <a:endParaRPr lang="pt-BR" sz="2800" dirty="0">
              <a:solidFill>
                <a:schemeClr val="tx1"/>
              </a:solidFill>
            </a:endParaRPr>
          </a:p>
          <a:p>
            <a:pPr marL="274320" lvl="1" indent="0">
              <a:buNone/>
            </a:pPr>
            <a:r>
              <a:rPr lang="pt-PT" sz="2800" dirty="0">
                <a:solidFill>
                  <a:schemeClr val="tx1"/>
                </a:solidFill>
              </a:rPr>
              <a:t>c) lista de presença da Plenária; </a:t>
            </a:r>
          </a:p>
          <a:p>
            <a:pPr marL="274320" lvl="1" indent="0">
              <a:buNone/>
            </a:pPr>
            <a:r>
              <a:rPr lang="pt-PT" sz="2800" dirty="0">
                <a:solidFill>
                  <a:schemeClr val="tx1"/>
                </a:solidFill>
              </a:rPr>
              <a:t>d) ata de posse da diretoria do Sindicato; </a:t>
            </a:r>
          </a:p>
          <a:p>
            <a:pPr marL="274320" lvl="1" indent="0">
              <a:buNone/>
            </a:pPr>
            <a:r>
              <a:rPr lang="pt-PT" sz="2800" dirty="0">
                <a:solidFill>
                  <a:schemeClr val="tx1"/>
                </a:solidFill>
              </a:rPr>
              <a:t>e) cópia da carteira social sindical; </a:t>
            </a:r>
          </a:p>
          <a:p>
            <a:pPr marL="274320" lvl="1" indent="0">
              <a:buNone/>
            </a:pPr>
            <a:r>
              <a:rPr lang="pt-PT" sz="2800" dirty="0">
                <a:solidFill>
                  <a:schemeClr val="tx1"/>
                </a:solidFill>
              </a:rPr>
              <a:t>f) comprovante de estar o delegado, a delegada e o (a) suplente no gozo de seus direitos sindicais junto ao Sindicato;</a:t>
            </a:r>
          </a:p>
          <a:p>
            <a:pPr marL="0" indent="0">
              <a:buNone/>
            </a:pPr>
            <a:endParaRPr lang="pt-BR" sz="2800" dirty="0"/>
          </a:p>
        </p:txBody>
      </p:sp>
    </p:spTree>
    <p:extLst>
      <p:ext uri="{BB962C8B-B14F-4D97-AF65-F5344CB8AC3E}">
        <p14:creationId xmlns:p14="http://schemas.microsoft.com/office/powerpoint/2010/main" val="2225854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16632"/>
            <a:ext cx="8656640" cy="870920"/>
          </a:xfrm>
        </p:spPr>
        <p:txBody>
          <a:bodyPr>
            <a:noAutofit/>
          </a:bodyPr>
          <a:lstStyle/>
          <a:p>
            <a:pPr lvl="1" algn="ctr" rtl="0">
              <a:spcBef>
                <a:spcPct val="0"/>
              </a:spcBef>
            </a:pPr>
            <a:r>
              <a:rPr lang="pt-PT" sz="2800" b="1" dirty="0"/>
              <a:t/>
            </a:r>
            <a:br>
              <a:rPr lang="pt-PT" sz="2800" b="1" dirty="0"/>
            </a:br>
            <a:r>
              <a:rPr lang="pt-PT" sz="2800" b="1" dirty="0">
                <a:solidFill>
                  <a:srgbClr val="0070C0"/>
                </a:solidFill>
              </a:rPr>
              <a:t>Para os delegados(as) eleitos em Plenária:</a:t>
            </a:r>
            <a:r>
              <a:rPr lang="pt-BR" sz="2800" dirty="0">
                <a:solidFill>
                  <a:srgbClr val="0070C0"/>
                </a:solidFill>
              </a:rPr>
              <a:t/>
            </a:r>
            <a:br>
              <a:rPr lang="pt-BR" sz="2800" dirty="0">
                <a:solidFill>
                  <a:srgbClr val="0070C0"/>
                </a:solidFill>
              </a:rPr>
            </a:br>
            <a:endParaRPr lang="pt-BR" sz="2800" dirty="0">
              <a:solidFill>
                <a:srgbClr val="0070C0"/>
              </a:solidFill>
            </a:endParaRPr>
          </a:p>
        </p:txBody>
      </p:sp>
      <p:sp>
        <p:nvSpPr>
          <p:cNvPr id="3" name="Espaço Reservado para Conteúdo 2"/>
          <p:cNvSpPr>
            <a:spLocks noGrp="1"/>
          </p:cNvSpPr>
          <p:nvPr>
            <p:ph idx="1"/>
          </p:nvPr>
        </p:nvSpPr>
        <p:spPr/>
        <p:txBody>
          <a:bodyPr>
            <a:noAutofit/>
          </a:bodyPr>
          <a:lstStyle/>
          <a:p>
            <a:pPr marL="274320" lvl="1" indent="0" algn="just">
              <a:buNone/>
            </a:pPr>
            <a:r>
              <a:rPr lang="pt-PT" sz="2800" dirty="0"/>
              <a:t>g) comprovante de estar o Sindicato no gozo de seus direitos sindicais junto à Federação;</a:t>
            </a:r>
          </a:p>
          <a:p>
            <a:pPr marL="274320" lvl="1" indent="0" algn="just">
              <a:buNone/>
            </a:pPr>
            <a:r>
              <a:rPr lang="pt-PT" sz="2800" dirty="0"/>
              <a:t>h) cópia de um documento oficial com foto que contenha o número do CPF; </a:t>
            </a:r>
          </a:p>
          <a:p>
            <a:pPr marL="274320" lvl="1" indent="0" algn="just">
              <a:buNone/>
            </a:pPr>
            <a:r>
              <a:rPr lang="pt-PT" sz="2800" dirty="0" smtClean="0"/>
              <a:t>i) cópia </a:t>
            </a:r>
            <a:r>
              <a:rPr lang="pt-PT" sz="2800" dirty="0"/>
              <a:t>do Estatuto Social registrado ou em processo de registro conforme certidão, protocolo ou declaração do Cartório</a:t>
            </a:r>
            <a:r>
              <a:rPr lang="pt-PT" sz="2800" dirty="0" smtClean="0"/>
              <a:t>. </a:t>
            </a:r>
          </a:p>
          <a:p>
            <a:pPr marL="274320" lvl="1" indent="0" algn="just">
              <a:buNone/>
            </a:pPr>
            <a:endParaRPr lang="pt-BR" sz="2800" dirty="0"/>
          </a:p>
          <a:p>
            <a:pPr marL="0" indent="0">
              <a:buNone/>
            </a:pPr>
            <a:endParaRPr lang="pt-BR" sz="2800" dirty="0"/>
          </a:p>
        </p:txBody>
      </p:sp>
    </p:spTree>
    <p:extLst>
      <p:ext uri="{BB962C8B-B14F-4D97-AF65-F5344CB8AC3E}">
        <p14:creationId xmlns:p14="http://schemas.microsoft.com/office/powerpoint/2010/main" val="2336722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solidFill>
                  <a:srgbClr val="0070C0"/>
                </a:solidFill>
              </a:rPr>
              <a:t>Assessoria das federações</a:t>
            </a:r>
            <a:endParaRPr lang="pt-BR" b="1" dirty="0">
              <a:solidFill>
                <a:srgbClr val="0070C0"/>
              </a:solidFill>
            </a:endParaRPr>
          </a:p>
        </p:txBody>
      </p:sp>
      <p:sp>
        <p:nvSpPr>
          <p:cNvPr id="3" name="Espaço Reservado para Conteúdo 2"/>
          <p:cNvSpPr>
            <a:spLocks noGrp="1"/>
          </p:cNvSpPr>
          <p:nvPr>
            <p:ph idx="1"/>
          </p:nvPr>
        </p:nvSpPr>
        <p:spPr/>
        <p:txBody>
          <a:bodyPr/>
          <a:lstStyle/>
          <a:p>
            <a:pPr marL="457200" indent="-457200" algn="just">
              <a:buFont typeface="Wingdings" pitchFamily="2" charset="2"/>
              <a:buChar char="v"/>
            </a:pPr>
            <a:r>
              <a:rPr lang="pt-PT" sz="2800" dirty="0"/>
              <a:t>As Federações poderão inscrever até 02 assessores(as).</a:t>
            </a:r>
            <a:endParaRPr lang="pt-BR" sz="2800" dirty="0"/>
          </a:p>
          <a:p>
            <a:pPr marL="457200" indent="-457200" algn="just">
              <a:buFont typeface="Wingdings" pitchFamily="2" charset="2"/>
              <a:buChar char="v"/>
            </a:pPr>
            <a:endParaRPr lang="pt-BR" sz="2800" dirty="0"/>
          </a:p>
          <a:p>
            <a:pPr marL="457200" indent="-457200" algn="just">
              <a:buFont typeface="Wingdings" pitchFamily="2" charset="2"/>
              <a:buChar char="v"/>
            </a:pPr>
            <a:r>
              <a:rPr lang="pt-PT" sz="2800" dirty="0"/>
              <a:t>Cópia da lista de delegados(as) inscritos(as)  deve ser afixada na sede da Federação no período de </a:t>
            </a:r>
            <a:r>
              <a:rPr lang="pt-PT" sz="2800" b="1" dirty="0"/>
              <a:t>14 a 21 de fevereiro de 2025.</a:t>
            </a:r>
            <a:endParaRPr lang="pt-BR" sz="2800" dirty="0"/>
          </a:p>
          <a:p>
            <a:pPr marL="285750" indent="-285750">
              <a:buFont typeface="Wingdings" pitchFamily="2" charset="2"/>
              <a:buChar char="v"/>
            </a:pPr>
            <a:endParaRPr lang="pt-BR" dirty="0"/>
          </a:p>
        </p:txBody>
      </p:sp>
    </p:spTree>
    <p:extLst>
      <p:ext uri="{BB962C8B-B14F-4D97-AF65-F5344CB8AC3E}">
        <p14:creationId xmlns:p14="http://schemas.microsoft.com/office/powerpoint/2010/main" val="299402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582888"/>
            <a:ext cx="8656640" cy="987552"/>
          </a:xfrm>
        </p:spPr>
        <p:txBody>
          <a:bodyPr>
            <a:noAutofit/>
          </a:bodyPr>
          <a:lstStyle/>
          <a:p>
            <a:pPr algn="ctr"/>
            <a:r>
              <a:rPr lang="pt-PT" sz="2800" b="1" dirty="0"/>
              <a:t/>
            </a:r>
            <a:br>
              <a:rPr lang="pt-PT" sz="2800" b="1" dirty="0"/>
            </a:br>
            <a:r>
              <a:rPr lang="pt-PT" sz="2800" b="1" dirty="0"/>
              <a:t/>
            </a:r>
            <a:br>
              <a:rPr lang="pt-PT" sz="2800" b="1" dirty="0"/>
            </a:br>
            <a:r>
              <a:rPr lang="pt-PT" sz="2800" b="1" dirty="0"/>
              <a:t/>
            </a:r>
            <a:br>
              <a:rPr lang="pt-PT" sz="2800" b="1" dirty="0"/>
            </a:br>
            <a:r>
              <a:rPr lang="pt-PT" sz="2800" b="1" dirty="0"/>
              <a:t/>
            </a:r>
            <a:br>
              <a:rPr lang="pt-PT" sz="2800" b="1" dirty="0"/>
            </a:br>
            <a:r>
              <a:rPr lang="pt-PT" sz="2800" b="1" dirty="0"/>
              <a:t/>
            </a:r>
            <a:br>
              <a:rPr lang="pt-PT" sz="2800" b="1" dirty="0"/>
            </a:br>
            <a:r>
              <a:rPr lang="pt-PT" sz="2800" b="1" dirty="0">
                <a:solidFill>
                  <a:srgbClr val="0070C0"/>
                </a:solidFill>
              </a:rPr>
              <a:t>DELEGADOS E DELEGADAS DO 14º CNTTR:</a:t>
            </a:r>
            <a:r>
              <a:rPr lang="pt-BR" sz="2800" dirty="0">
                <a:solidFill>
                  <a:srgbClr val="0070C0"/>
                </a:solidFill>
              </a:rPr>
              <a:t/>
            </a:r>
            <a:br>
              <a:rPr lang="pt-BR" sz="2800" dirty="0">
                <a:solidFill>
                  <a:srgbClr val="0070C0"/>
                </a:solidFill>
              </a:rPr>
            </a:br>
            <a:endParaRPr lang="pt-BR" sz="2800" dirty="0">
              <a:solidFill>
                <a:srgbClr val="0070C0"/>
              </a:solidFill>
            </a:endParaRPr>
          </a:p>
        </p:txBody>
      </p:sp>
      <p:sp>
        <p:nvSpPr>
          <p:cNvPr id="3" name="Espaço Reservado para Conteúdo 2"/>
          <p:cNvSpPr>
            <a:spLocks noGrp="1"/>
          </p:cNvSpPr>
          <p:nvPr>
            <p:ph idx="1"/>
          </p:nvPr>
        </p:nvSpPr>
        <p:spPr>
          <a:xfrm>
            <a:off x="747362" y="1196752"/>
            <a:ext cx="7520940" cy="3579849"/>
          </a:xfrm>
        </p:spPr>
        <p:txBody>
          <a:bodyPr/>
          <a:lstStyle/>
          <a:p>
            <a:pPr marL="594360" lvl="2" indent="0">
              <a:buNone/>
            </a:pPr>
            <a:endParaRPr lang="pt-PT" dirty="0"/>
          </a:p>
          <a:p>
            <a:pPr marL="594360" lvl="2" indent="0">
              <a:buNone/>
            </a:pPr>
            <a:endParaRPr lang="pt-PT" sz="2800" dirty="0"/>
          </a:p>
          <a:p>
            <a:pPr marL="594360" lvl="2" indent="0">
              <a:buNone/>
            </a:pPr>
            <a:r>
              <a:rPr lang="pt-PT" sz="2800" dirty="0"/>
              <a:t>a) a Diretoria Efetiva da CONTAG;</a:t>
            </a:r>
            <a:endParaRPr lang="pt-BR" sz="2800" dirty="0"/>
          </a:p>
          <a:p>
            <a:pPr marL="594360" lvl="2" indent="0">
              <a:buNone/>
            </a:pPr>
            <a:r>
              <a:rPr lang="pt-PT" sz="2800" dirty="0"/>
              <a:t>b) a Diretoria Efetiva das Federações filiadas;</a:t>
            </a:r>
            <a:endParaRPr lang="pt-BR" sz="2800" dirty="0"/>
          </a:p>
          <a:p>
            <a:pPr marL="594360" lvl="2" indent="0">
              <a:buNone/>
            </a:pPr>
            <a:r>
              <a:rPr lang="pt-PT" sz="2800" dirty="0"/>
              <a:t>c)  1  delegado </a:t>
            </a:r>
            <a:r>
              <a:rPr lang="pt-PT" sz="2800" b="1" dirty="0"/>
              <a:t>OU</a:t>
            </a:r>
            <a:r>
              <a:rPr lang="pt-PT" sz="2800" dirty="0"/>
              <a:t> 1  delegada por Sindicato filiado, eleito(a) em Plenária.</a:t>
            </a:r>
            <a:endParaRPr lang="pt-BR" sz="2800" dirty="0"/>
          </a:p>
          <a:p>
            <a:endParaRPr lang="pt-BR" sz="2800" dirty="0"/>
          </a:p>
        </p:txBody>
      </p:sp>
    </p:spTree>
    <p:extLst>
      <p:ext uri="{BB962C8B-B14F-4D97-AF65-F5344CB8AC3E}">
        <p14:creationId xmlns:p14="http://schemas.microsoft.com/office/powerpoint/2010/main" val="3430315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840" y="469848"/>
            <a:ext cx="8656640" cy="870920"/>
          </a:xfrm>
        </p:spPr>
        <p:txBody>
          <a:bodyPr>
            <a:noAutofit/>
          </a:bodyPr>
          <a:lstStyle/>
          <a:p>
            <a:pPr algn="ctr"/>
            <a:r>
              <a:rPr lang="pt-PT" sz="2800" b="1" dirty="0">
                <a:solidFill>
                  <a:srgbClr val="0070C0"/>
                </a:solidFill>
              </a:rPr>
              <a:t>DO CREDENCIAMENTO</a:t>
            </a:r>
            <a:r>
              <a:rPr lang="pt-BR" sz="2800" dirty="0"/>
              <a:t/>
            </a:r>
            <a:br>
              <a:rPr lang="pt-BR" sz="2800" dirty="0"/>
            </a:br>
            <a:endParaRPr lang="pt-BR" sz="2800" dirty="0"/>
          </a:p>
        </p:txBody>
      </p:sp>
      <p:sp>
        <p:nvSpPr>
          <p:cNvPr id="3" name="Espaço Reservado para Conteúdo 2"/>
          <p:cNvSpPr>
            <a:spLocks noGrp="1"/>
          </p:cNvSpPr>
          <p:nvPr>
            <p:ph idx="1"/>
          </p:nvPr>
        </p:nvSpPr>
        <p:spPr/>
        <p:txBody>
          <a:bodyPr/>
          <a:lstStyle/>
          <a:p>
            <a:pPr marL="0" indent="0">
              <a:buNone/>
            </a:pPr>
            <a:endParaRPr lang="pt-PT" dirty="0"/>
          </a:p>
          <a:p>
            <a:pPr marL="457200" indent="-457200" algn="just">
              <a:buFont typeface="Wingdings" pitchFamily="2" charset="2"/>
              <a:buChar char="v"/>
            </a:pPr>
            <a:r>
              <a:rPr lang="pt-PT" sz="2800" dirty="0"/>
              <a:t>Delegados (as) efetivos das 8h às 14h </a:t>
            </a:r>
            <a:r>
              <a:rPr lang="pt-PT" sz="2800" b="1" dirty="0"/>
              <a:t>do dia 01/04/2025.</a:t>
            </a:r>
            <a:endParaRPr lang="pt-BR" sz="2800" dirty="0"/>
          </a:p>
          <a:p>
            <a:pPr marL="457200" indent="-457200" algn="just">
              <a:buFont typeface="Wingdings" pitchFamily="2" charset="2"/>
              <a:buChar char="v"/>
            </a:pPr>
            <a:r>
              <a:rPr lang="pt-PT" sz="2800" dirty="0"/>
              <a:t>Suplentes nas 02 (duas) horas seguintes, podendo ser antecipado mediante apresentação de declaração assinada pelo delegado(a) titular, na falta pelo representante legal da Federação.</a:t>
            </a:r>
            <a:endParaRPr lang="pt-BR" sz="2800" dirty="0"/>
          </a:p>
          <a:p>
            <a:pPr marL="0" indent="0">
              <a:buNone/>
            </a:pPr>
            <a:endParaRPr lang="pt-BR" sz="2800" dirty="0"/>
          </a:p>
        </p:txBody>
      </p:sp>
    </p:spTree>
    <p:extLst>
      <p:ext uri="{BB962C8B-B14F-4D97-AF65-F5344CB8AC3E}">
        <p14:creationId xmlns:p14="http://schemas.microsoft.com/office/powerpoint/2010/main" val="3406062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pt-BR" sz="2400" dirty="0">
                <a:solidFill>
                  <a:srgbClr val="0070C0"/>
                </a:solidFill>
              </a:rPr>
              <a:t> </a:t>
            </a:r>
          </a:p>
          <a:p>
            <a:pPr algn="ctr"/>
            <a:r>
              <a:rPr lang="pt-BR" sz="2400" dirty="0">
                <a:solidFill>
                  <a:srgbClr val="0070C0"/>
                </a:solidFill>
              </a:rPr>
              <a:t>        É MUITO BOM PODER CONTAR COM VOCÊS!</a:t>
            </a:r>
          </a:p>
          <a:p>
            <a:pPr algn="ctr"/>
            <a:endParaRPr lang="pt-BR" sz="2400" dirty="0">
              <a:solidFill>
                <a:srgbClr val="0070C0"/>
              </a:solidFill>
            </a:endParaRPr>
          </a:p>
          <a:p>
            <a:pPr algn="ctr"/>
            <a:r>
              <a:rPr lang="pt-BR" sz="2400" dirty="0"/>
              <a:t>OBRIGADA!</a:t>
            </a:r>
          </a:p>
          <a:p>
            <a:pPr algn="ctr"/>
            <a:endParaRPr lang="pt-BR" sz="2400" dirty="0">
              <a:solidFill>
                <a:srgbClr val="0070C0"/>
              </a:solidFill>
            </a:endParaRPr>
          </a:p>
          <a:p>
            <a:pPr algn="ctr"/>
            <a:r>
              <a:rPr lang="pt-BR" sz="2400" dirty="0">
                <a:solidFill>
                  <a:srgbClr val="0070C0"/>
                </a:solidFill>
              </a:rPr>
              <a:t>Secretaria Geral da CONTAG</a:t>
            </a:r>
          </a:p>
        </p:txBody>
      </p:sp>
    </p:spTree>
    <p:extLst>
      <p:ext uri="{BB962C8B-B14F-4D97-AF65-F5344CB8AC3E}">
        <p14:creationId xmlns:p14="http://schemas.microsoft.com/office/powerpoint/2010/main" val="3002102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432088"/>
            <a:ext cx="7520940" cy="548640"/>
          </a:xfrm>
        </p:spPr>
        <p:txBody>
          <a:bodyPr>
            <a:normAutofit fontScale="90000"/>
          </a:bodyPr>
          <a:lstStyle/>
          <a:p>
            <a:r>
              <a:rPr lang="pt-BR" sz="2800" b="1" dirty="0">
                <a:solidFill>
                  <a:srgbClr val="0070C0"/>
                </a:solidFill>
              </a:rPr>
              <a:t>DAS OBRIGAÇÕES PARA PARTICIPAR DO 14ºCNTTR</a:t>
            </a:r>
          </a:p>
        </p:txBody>
      </p:sp>
      <p:sp>
        <p:nvSpPr>
          <p:cNvPr id="3" name="Espaço Reservado para Conteúdo 2"/>
          <p:cNvSpPr>
            <a:spLocks noGrp="1"/>
          </p:cNvSpPr>
          <p:nvPr>
            <p:ph idx="1"/>
          </p:nvPr>
        </p:nvSpPr>
        <p:spPr>
          <a:xfrm>
            <a:off x="822960" y="1289311"/>
            <a:ext cx="7520940" cy="3579849"/>
          </a:xfrm>
        </p:spPr>
        <p:txBody>
          <a:bodyPr>
            <a:normAutofit/>
          </a:bodyPr>
          <a:lstStyle/>
          <a:p>
            <a:pPr marL="0" lvl="0" indent="0" algn="just">
              <a:buNone/>
            </a:pPr>
            <a:r>
              <a:rPr lang="pt-PT" dirty="0"/>
              <a:t>1</a:t>
            </a:r>
            <a:r>
              <a:rPr lang="pt-PT" sz="2800" dirty="0"/>
              <a:t>. </a:t>
            </a:r>
            <a:r>
              <a:rPr lang="pt-PT" sz="2400" dirty="0"/>
              <a:t>O Sindicato deve comprovar o repasse de 1% da arrecadação das mensalidades sociais até o primeiro dia de realização da Plenária;</a:t>
            </a:r>
            <a:endParaRPr lang="pt-BR" sz="2400" dirty="0"/>
          </a:p>
          <a:p>
            <a:pPr marL="0" lvl="0" indent="0" algn="just">
              <a:buNone/>
            </a:pPr>
            <a:r>
              <a:rPr lang="pt-PT" sz="2400" dirty="0"/>
              <a:t>2. As Federações até o dia das inscrições devem:</a:t>
            </a:r>
            <a:endParaRPr lang="pt-BR" sz="2400" dirty="0"/>
          </a:p>
          <a:p>
            <a:pPr marL="0" lvl="0" indent="0" algn="just">
              <a:buNone/>
            </a:pPr>
            <a:r>
              <a:rPr lang="pt-PT" sz="2400" dirty="0"/>
              <a:t>I - estar em dia com o recolhimento à CONTAG das contribuições: social, confederativa e sindical;</a:t>
            </a:r>
            <a:endParaRPr lang="pt-BR" sz="2400" dirty="0"/>
          </a:p>
          <a:p>
            <a:pPr marL="0" lvl="0" indent="0" algn="just">
              <a:buNone/>
            </a:pPr>
            <a:r>
              <a:rPr lang="pt-PT" sz="2400" dirty="0"/>
              <a:t>II.  ter apresentado a prestação de contas de 2023.</a:t>
            </a:r>
            <a:endParaRPr lang="pt-BR" sz="2400" dirty="0"/>
          </a:p>
        </p:txBody>
      </p:sp>
    </p:spTree>
    <p:extLst>
      <p:ext uri="{BB962C8B-B14F-4D97-AF65-F5344CB8AC3E}">
        <p14:creationId xmlns:p14="http://schemas.microsoft.com/office/powerpoint/2010/main" val="186629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150840"/>
            <a:ext cx="8728648" cy="987552"/>
          </a:xfrm>
        </p:spPr>
        <p:txBody>
          <a:bodyPr>
            <a:normAutofit fontScale="90000"/>
          </a:bodyPr>
          <a:lstStyle/>
          <a:p>
            <a:pPr algn="ctr"/>
            <a:r>
              <a:rPr lang="pt-BR" b="1" dirty="0"/>
              <a:t/>
            </a:r>
            <a:br>
              <a:rPr lang="pt-BR" b="1" dirty="0"/>
            </a:br>
            <a:r>
              <a:rPr lang="pt-BR" sz="3100" b="1" dirty="0">
                <a:solidFill>
                  <a:srgbClr val="0070C0"/>
                </a:solidFill>
              </a:rPr>
              <a:t>DA PARTICIPAÇÃO DE GÊNERO E GERAÇÃO</a:t>
            </a:r>
          </a:p>
        </p:txBody>
      </p:sp>
      <p:sp>
        <p:nvSpPr>
          <p:cNvPr id="3" name="Espaço Reservado para Conteúdo 2"/>
          <p:cNvSpPr>
            <a:spLocks noGrp="1"/>
          </p:cNvSpPr>
          <p:nvPr>
            <p:ph idx="1"/>
          </p:nvPr>
        </p:nvSpPr>
        <p:spPr>
          <a:xfrm>
            <a:off x="822960" y="1217303"/>
            <a:ext cx="7520940" cy="3579849"/>
          </a:xfrm>
        </p:spPr>
        <p:txBody>
          <a:bodyPr>
            <a:normAutofit/>
          </a:bodyPr>
          <a:lstStyle/>
          <a:p>
            <a:pPr marL="0" indent="0">
              <a:buNone/>
            </a:pPr>
            <a:r>
              <a:rPr lang="pt-PT" sz="2800" dirty="0"/>
              <a:t>As listas de delegados e delegadas a serem inscritos pelas Federações devem conter:</a:t>
            </a:r>
          </a:p>
          <a:p>
            <a:pPr marL="0" indent="0">
              <a:buNone/>
            </a:pPr>
            <a:r>
              <a:rPr lang="pt-BR" sz="2800" dirty="0"/>
              <a:t>a) </a:t>
            </a:r>
            <a:r>
              <a:rPr lang="pt-PT" sz="2800" dirty="0"/>
              <a:t>a paridade de gênero ou no mínimo 50%  de mulheres; </a:t>
            </a:r>
          </a:p>
          <a:p>
            <a:pPr marL="0" indent="0">
              <a:buNone/>
            </a:pPr>
            <a:r>
              <a:rPr lang="pt-BR" sz="2800" dirty="0"/>
              <a:t>b) </a:t>
            </a:r>
            <a:r>
              <a:rPr lang="pt-PT" sz="2800" dirty="0"/>
              <a:t>a participação de, no mínimo, 20%  de jovens;</a:t>
            </a:r>
            <a:endParaRPr lang="pt-BR" sz="2800" dirty="0"/>
          </a:p>
          <a:p>
            <a:pPr marL="0" indent="0">
              <a:buNone/>
            </a:pPr>
            <a:r>
              <a:rPr lang="pt-BR" sz="2800" dirty="0"/>
              <a:t>c) </a:t>
            </a:r>
            <a:r>
              <a:rPr lang="pt-PT" sz="2800" dirty="0"/>
              <a:t>a participação da terceira idade e pessoas idosas. </a:t>
            </a:r>
            <a:endParaRPr lang="pt-BR" sz="2800" dirty="0"/>
          </a:p>
          <a:p>
            <a:endParaRPr lang="pt-BR" sz="2800" dirty="0"/>
          </a:p>
        </p:txBody>
      </p:sp>
    </p:spTree>
    <p:extLst>
      <p:ext uri="{BB962C8B-B14F-4D97-AF65-F5344CB8AC3E}">
        <p14:creationId xmlns:p14="http://schemas.microsoft.com/office/powerpoint/2010/main" val="217876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764704"/>
            <a:ext cx="7520940" cy="3579849"/>
          </a:xfrm>
        </p:spPr>
        <p:txBody>
          <a:bodyPr>
            <a:normAutofit lnSpcReduction="10000"/>
          </a:bodyPr>
          <a:lstStyle/>
          <a:p>
            <a:pPr marL="0" indent="0" algn="just">
              <a:buNone/>
            </a:pPr>
            <a:r>
              <a:rPr lang="pt-PT" sz="2800" dirty="0"/>
              <a:t>No ato da </a:t>
            </a:r>
            <a:r>
              <a:rPr lang="pt-PT" sz="2800"/>
              <a:t>inscrição </a:t>
            </a:r>
            <a:r>
              <a:rPr lang="pt-PT" sz="2800" smtClean="0"/>
              <a:t>dos(as) delegados(as) das</a:t>
            </a:r>
            <a:r>
              <a:rPr lang="pt-PT" sz="2800" b="1" smtClean="0"/>
              <a:t> </a:t>
            </a:r>
            <a:r>
              <a:rPr lang="pt-PT" sz="2800" b="1" dirty="0"/>
              <a:t>FEDERAÇÕES</a:t>
            </a:r>
            <a:r>
              <a:rPr lang="pt-PT" sz="2800" dirty="0"/>
              <a:t> devem comprovar, </a:t>
            </a:r>
            <a:r>
              <a:rPr lang="pt-PT" sz="2800" b="1" dirty="0"/>
              <a:t>separadamente</a:t>
            </a:r>
            <a:r>
              <a:rPr lang="pt-PT" sz="2800" dirty="0"/>
              <a:t>, na Diretoria Efetiva, Conselho Fiscal e respectivos suplentes:</a:t>
            </a:r>
            <a:endParaRPr lang="pt-BR" sz="2800" dirty="0"/>
          </a:p>
          <a:p>
            <a:pPr marL="0" lvl="0" indent="0" algn="just">
              <a:buNone/>
            </a:pPr>
            <a:r>
              <a:rPr lang="pt-PT" sz="2800" dirty="0"/>
              <a:t>a) a paridade de gênero </a:t>
            </a:r>
            <a:r>
              <a:rPr lang="pt-PT" sz="2800" b="1" dirty="0"/>
              <a:t>OU</a:t>
            </a:r>
            <a:r>
              <a:rPr lang="pt-PT" sz="2800" dirty="0"/>
              <a:t> no mínimo, 50% de mulheres na ata de posse</a:t>
            </a:r>
            <a:r>
              <a:rPr lang="pt-PT" sz="2800" b="1" dirty="0"/>
              <a:t> E </a:t>
            </a:r>
            <a:r>
              <a:rPr lang="pt-PT" sz="2800" dirty="0"/>
              <a:t>no estatuto social;</a:t>
            </a:r>
            <a:endParaRPr lang="pt-BR" sz="2800" dirty="0"/>
          </a:p>
          <a:p>
            <a:pPr marL="0" lvl="0" indent="0" algn="just">
              <a:buNone/>
            </a:pPr>
            <a:r>
              <a:rPr lang="pt-PT" sz="2800" dirty="0"/>
              <a:t>b) a cota de, no mínimo, 20%  de jovens, na ata de posse </a:t>
            </a:r>
            <a:r>
              <a:rPr lang="pt-PT" sz="2800" b="1" dirty="0"/>
              <a:t>OU</a:t>
            </a:r>
            <a:r>
              <a:rPr lang="pt-PT" sz="2800" dirty="0"/>
              <a:t> estatuto social.</a:t>
            </a:r>
            <a:endParaRPr lang="pt-BR" sz="2800" dirty="0"/>
          </a:p>
          <a:p>
            <a:endParaRPr lang="pt-BR" sz="2800" dirty="0"/>
          </a:p>
        </p:txBody>
      </p:sp>
    </p:spTree>
    <p:extLst>
      <p:ext uri="{BB962C8B-B14F-4D97-AF65-F5344CB8AC3E}">
        <p14:creationId xmlns:p14="http://schemas.microsoft.com/office/powerpoint/2010/main" val="3399927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432088"/>
            <a:ext cx="7520940" cy="548640"/>
          </a:xfrm>
        </p:spPr>
        <p:txBody>
          <a:bodyPr>
            <a:normAutofit/>
          </a:bodyPr>
          <a:lstStyle/>
          <a:p>
            <a:pPr algn="ctr"/>
            <a:r>
              <a:rPr lang="pt-BR" sz="2800" b="1" dirty="0">
                <a:solidFill>
                  <a:srgbClr val="0070C0"/>
                </a:solidFill>
              </a:rPr>
              <a:t>DAS PLENÁRIAS</a:t>
            </a:r>
          </a:p>
        </p:txBody>
      </p:sp>
      <p:sp>
        <p:nvSpPr>
          <p:cNvPr id="3" name="Espaço Reservado para Conteúdo 2"/>
          <p:cNvSpPr>
            <a:spLocks noGrp="1"/>
          </p:cNvSpPr>
          <p:nvPr>
            <p:ph idx="1"/>
          </p:nvPr>
        </p:nvSpPr>
        <p:spPr>
          <a:xfrm>
            <a:off x="822960" y="1289311"/>
            <a:ext cx="7520940" cy="3579849"/>
          </a:xfrm>
        </p:spPr>
        <p:txBody>
          <a:bodyPr>
            <a:normAutofit fontScale="77500" lnSpcReduction="20000"/>
          </a:bodyPr>
          <a:lstStyle/>
          <a:p>
            <a:pPr marL="0" indent="0"/>
            <a:r>
              <a:rPr lang="pt-PT" sz="3100" dirty="0"/>
              <a:t>As Federações devem convocar e realizar as  Plenárias no período de </a:t>
            </a:r>
            <a:r>
              <a:rPr lang="pt-PT" sz="3100" b="1" dirty="0"/>
              <a:t>20 de outubro de 2024 a 20 de janeiro de 2025, </a:t>
            </a:r>
            <a:r>
              <a:rPr lang="pt-PT" sz="3100" dirty="0"/>
              <a:t> que deve ter duração de no mínimo, 8h, para: </a:t>
            </a:r>
          </a:p>
          <a:p>
            <a:pPr marL="0" indent="0"/>
            <a:r>
              <a:rPr lang="pt-PT" sz="3100" dirty="0"/>
              <a:t>a) discussão do documento base;</a:t>
            </a:r>
            <a:endParaRPr lang="pt-BR" sz="3100" dirty="0"/>
          </a:p>
          <a:p>
            <a:pPr marL="0" lvl="0" indent="0">
              <a:buNone/>
            </a:pPr>
            <a:r>
              <a:rPr lang="pt-PT" sz="3100" dirty="0"/>
              <a:t> b) eleição de delegados e delegadas para o 14º CNTTR</a:t>
            </a:r>
          </a:p>
          <a:p>
            <a:pPr marL="0" lvl="0" indent="0">
              <a:buNone/>
            </a:pPr>
            <a:endParaRPr lang="pt-PT" sz="3100" dirty="0"/>
          </a:p>
          <a:p>
            <a:pPr marL="0" indent="0" algn="just">
              <a:buNone/>
            </a:pPr>
            <a:r>
              <a:rPr lang="pt-PT" sz="3100" dirty="0"/>
              <a:t>As Plenárias poderão ser presenciais, virtuais ou híbridas.</a:t>
            </a:r>
            <a:endParaRPr lang="pt-BR" sz="3100" dirty="0"/>
          </a:p>
          <a:p>
            <a:pPr marL="0" lvl="0" indent="0">
              <a:buNone/>
            </a:pPr>
            <a:endParaRPr lang="pt-BR" sz="2800" dirty="0"/>
          </a:p>
        </p:txBody>
      </p:sp>
    </p:spTree>
    <p:extLst>
      <p:ext uri="{BB962C8B-B14F-4D97-AF65-F5344CB8AC3E}">
        <p14:creationId xmlns:p14="http://schemas.microsoft.com/office/powerpoint/2010/main" val="329539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332656"/>
            <a:ext cx="7520940" cy="548640"/>
          </a:xfrm>
        </p:spPr>
        <p:txBody>
          <a:bodyPr/>
          <a:lstStyle/>
          <a:p>
            <a:pPr algn="ctr"/>
            <a:r>
              <a:rPr lang="pt-BR" b="1" dirty="0">
                <a:solidFill>
                  <a:srgbClr val="0070C0"/>
                </a:solidFill>
              </a:rPr>
              <a:t>CONVOCAÇÃO DA PLENÁRIA</a:t>
            </a:r>
          </a:p>
        </p:txBody>
      </p:sp>
      <p:sp>
        <p:nvSpPr>
          <p:cNvPr id="3" name="Espaço Reservado para Conteúdo 2"/>
          <p:cNvSpPr>
            <a:spLocks noGrp="1"/>
          </p:cNvSpPr>
          <p:nvPr>
            <p:ph idx="1"/>
          </p:nvPr>
        </p:nvSpPr>
        <p:spPr>
          <a:xfrm>
            <a:off x="822960" y="1124744"/>
            <a:ext cx="7565464" cy="3912548"/>
          </a:xfrm>
        </p:spPr>
        <p:txBody>
          <a:bodyPr>
            <a:normAutofit/>
          </a:bodyPr>
          <a:lstStyle/>
          <a:p>
            <a:pPr marL="0" indent="0" algn="just"/>
            <a:r>
              <a:rPr lang="pt-PT" sz="2200" dirty="0"/>
              <a:t>A Plenária deve ser convocada por edital publicado no Diário Oficial do Estado ou da União ou em jornal de circulação estadual com, no mínimo, 15 dias de antecedência de sua realização, devendo constar, obrigatoriamente:</a:t>
            </a:r>
          </a:p>
          <a:p>
            <a:pPr marL="514350" indent="-514350">
              <a:buAutoNum type="alphaLcParenR"/>
            </a:pPr>
            <a:r>
              <a:rPr lang="pt-PT" sz="2200" dirty="0"/>
              <a:t>data e local de realização da Plenária e sua duração;</a:t>
            </a:r>
            <a:r>
              <a:rPr lang="pt-BR" sz="2200" dirty="0"/>
              <a:t> </a:t>
            </a:r>
          </a:p>
          <a:p>
            <a:pPr marL="514350" indent="-514350">
              <a:buAutoNum type="alphaLcParenR"/>
            </a:pPr>
            <a:r>
              <a:rPr lang="pt-PT" sz="2200" dirty="0"/>
              <a:t>proposta de ordem da pauta;</a:t>
            </a:r>
            <a:r>
              <a:rPr lang="pt-BR" sz="2200" dirty="0"/>
              <a:t> </a:t>
            </a:r>
          </a:p>
          <a:p>
            <a:pPr marL="514350" indent="-514350">
              <a:buAutoNum type="alphaLcParenR"/>
            </a:pPr>
            <a:r>
              <a:rPr lang="pt-PT" sz="2200" dirty="0"/>
              <a:t>prazos e critérios para a inscrição de representantes dos Sindicatos filiados para participar da Plenária; </a:t>
            </a:r>
          </a:p>
          <a:p>
            <a:pPr marL="514350" indent="-514350">
              <a:buAutoNum type="alphaLcParenR"/>
            </a:pPr>
            <a:r>
              <a:rPr lang="pt-PT" sz="2200" dirty="0"/>
              <a:t>prazos e critérios para eleição de delegados, delegadas e suplentes para participar do 14º CNTTR.</a:t>
            </a:r>
            <a:endParaRPr lang="pt-BR" sz="2200" dirty="0"/>
          </a:p>
          <a:p>
            <a:endParaRPr lang="pt-BR" sz="2000" dirty="0"/>
          </a:p>
        </p:txBody>
      </p:sp>
    </p:spTree>
    <p:extLst>
      <p:ext uri="{BB962C8B-B14F-4D97-AF65-F5344CB8AC3E}">
        <p14:creationId xmlns:p14="http://schemas.microsoft.com/office/powerpoint/2010/main" val="338904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504096"/>
            <a:ext cx="7520940" cy="548640"/>
          </a:xfrm>
        </p:spPr>
        <p:txBody>
          <a:bodyPr>
            <a:normAutofit fontScale="90000"/>
          </a:bodyPr>
          <a:lstStyle/>
          <a:p>
            <a:pPr algn="ctr"/>
            <a:r>
              <a:rPr lang="pt-BR" sz="3200" b="1" dirty="0">
                <a:solidFill>
                  <a:srgbClr val="0070C0"/>
                </a:solidFill>
              </a:rPr>
              <a:t>ENVIO DO EDITAL AOS SINDICATOS</a:t>
            </a:r>
          </a:p>
        </p:txBody>
      </p:sp>
      <p:sp>
        <p:nvSpPr>
          <p:cNvPr id="3" name="Espaço Reservado para Conteúdo 2"/>
          <p:cNvSpPr>
            <a:spLocks noGrp="1"/>
          </p:cNvSpPr>
          <p:nvPr>
            <p:ph idx="1"/>
          </p:nvPr>
        </p:nvSpPr>
        <p:spPr>
          <a:xfrm>
            <a:off x="822960" y="1433327"/>
            <a:ext cx="7520940" cy="3579849"/>
          </a:xfrm>
        </p:spPr>
        <p:txBody>
          <a:bodyPr/>
          <a:lstStyle/>
          <a:p>
            <a:endParaRPr lang="pt-BR" dirty="0"/>
          </a:p>
          <a:p>
            <a:pPr marL="457200" indent="-457200" algn="just">
              <a:buFont typeface="Wingdings" pitchFamily="2" charset="2"/>
              <a:buChar char="v"/>
            </a:pPr>
            <a:r>
              <a:rPr lang="pt-PT" sz="2800" dirty="0"/>
              <a:t>O edital deve ser enviado através de e-mail, a todos os Sindicatos filiados, no mínimo, </a:t>
            </a:r>
            <a:r>
              <a:rPr lang="pt-PT" sz="2800" b="1" dirty="0"/>
              <a:t>15 dias antes</a:t>
            </a:r>
            <a:r>
              <a:rPr lang="pt-PT" sz="2800" dirty="0"/>
              <a:t> da data de realização da Plenária.</a:t>
            </a:r>
            <a:endParaRPr lang="pt-BR" sz="2800" dirty="0"/>
          </a:p>
          <a:p>
            <a:pPr algn="just"/>
            <a:endParaRPr lang="pt-BR" sz="2800" dirty="0"/>
          </a:p>
        </p:txBody>
      </p:sp>
    </p:spTree>
    <p:extLst>
      <p:ext uri="{BB962C8B-B14F-4D97-AF65-F5344CB8AC3E}">
        <p14:creationId xmlns:p14="http://schemas.microsoft.com/office/powerpoint/2010/main" val="2494418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2960" y="1244644"/>
            <a:ext cx="7637472" cy="3912548"/>
          </a:xfrm>
        </p:spPr>
        <p:txBody>
          <a:bodyPr>
            <a:noAutofit/>
          </a:bodyPr>
          <a:lstStyle/>
          <a:p>
            <a:pPr marL="0" lvl="0" indent="0">
              <a:buNone/>
            </a:pPr>
            <a:r>
              <a:rPr lang="pt-PT" sz="2600" dirty="0"/>
              <a:t>a) escolha em Assembleia Geral </a:t>
            </a:r>
            <a:r>
              <a:rPr lang="pt-PT" sz="2600" b="1" dirty="0"/>
              <a:t>OU </a:t>
            </a:r>
            <a:r>
              <a:rPr lang="pt-PT" sz="2600" dirty="0"/>
              <a:t>reunião da Diretoria Ampliada do Sindicato convocada com esta finalidade;</a:t>
            </a:r>
            <a:endParaRPr lang="pt-BR" sz="2600" dirty="0"/>
          </a:p>
          <a:p>
            <a:pPr marL="0" lvl="0" indent="0">
              <a:buNone/>
            </a:pPr>
            <a:r>
              <a:rPr lang="pt-PT" sz="2600" dirty="0"/>
              <a:t>b)</a:t>
            </a:r>
            <a:r>
              <a:rPr lang="pt-PT" sz="2600" b="1" dirty="0"/>
              <a:t> mínimo</a:t>
            </a:r>
            <a:r>
              <a:rPr lang="pt-PT" sz="2600" dirty="0"/>
              <a:t> de 02 (dois) representantes por Sindicato; </a:t>
            </a:r>
            <a:endParaRPr lang="pt-BR" sz="2600" dirty="0"/>
          </a:p>
          <a:p>
            <a:pPr marL="0" lvl="0" indent="0" algn="just">
              <a:buNone/>
            </a:pPr>
            <a:r>
              <a:rPr lang="pt-PT" sz="2600" dirty="0"/>
              <a:t>c) participação paritária de gênero entre os representantes eleitos e eleitas e de, no mínimo, 20%  de jovens e, ainda, assegurar a participação da terceira idade e pessoas idosas.</a:t>
            </a:r>
            <a:endParaRPr lang="pt-BR" sz="2600" dirty="0"/>
          </a:p>
          <a:p>
            <a:endParaRPr lang="pt-BR" sz="2600" dirty="0">
              <a:latin typeface="Georgia" pitchFamily="18" charset="0"/>
            </a:endParaRPr>
          </a:p>
        </p:txBody>
      </p:sp>
      <p:sp>
        <p:nvSpPr>
          <p:cNvPr id="6" name="Título 5"/>
          <p:cNvSpPr>
            <a:spLocks noGrp="1"/>
          </p:cNvSpPr>
          <p:nvPr>
            <p:ph type="title"/>
          </p:nvPr>
        </p:nvSpPr>
        <p:spPr/>
        <p:txBody>
          <a:bodyPr/>
          <a:lstStyle/>
          <a:p>
            <a:pPr algn="ctr"/>
            <a:r>
              <a:rPr lang="pt-BR" dirty="0">
                <a:solidFill>
                  <a:srgbClr val="0070C0"/>
                </a:solidFill>
              </a:rPr>
              <a:t>CRITÉRIOS PARA PARTICIPAR DA PLENÁRIA</a:t>
            </a:r>
          </a:p>
        </p:txBody>
      </p:sp>
    </p:spTree>
    <p:extLst>
      <p:ext uri="{BB962C8B-B14F-4D97-AF65-F5344CB8AC3E}">
        <p14:creationId xmlns:p14="http://schemas.microsoft.com/office/powerpoint/2010/main" val="125684465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Ângulos">
  <a:themeElements>
    <a:clrScheme name="Â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Â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Â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188</TotalTime>
  <Words>1149</Words>
  <Application>Microsoft Office PowerPoint</Application>
  <PresentationFormat>Apresentação na tela (4:3)</PresentationFormat>
  <Paragraphs>100</Paragraphs>
  <Slides>21</Slides>
  <Notes>0</Notes>
  <HiddenSlides>0</HiddenSlides>
  <MMClips>0</MMClips>
  <ScaleCrop>false</ScaleCrop>
  <HeadingPairs>
    <vt:vector size="4" baseType="variant">
      <vt:variant>
        <vt:lpstr>Tema</vt:lpstr>
      </vt:variant>
      <vt:variant>
        <vt:i4>1</vt:i4>
      </vt:variant>
      <vt:variant>
        <vt:lpstr>Títulos de slides</vt:lpstr>
      </vt:variant>
      <vt:variant>
        <vt:i4>21</vt:i4>
      </vt:variant>
    </vt:vector>
  </HeadingPairs>
  <TitlesOfParts>
    <vt:vector size="22" baseType="lpstr">
      <vt:lpstr>Ângulos</vt:lpstr>
      <vt:lpstr>      14º CNTTR: </vt:lpstr>
      <vt:lpstr>     DELEGADOS E DELEGADAS DO 14º CNTTR: </vt:lpstr>
      <vt:lpstr>DAS OBRIGAÇÕES PARA PARTICIPAR DO 14ºCNTTR</vt:lpstr>
      <vt:lpstr> DA PARTICIPAÇÃO DE GÊNERO E GERAÇÃO</vt:lpstr>
      <vt:lpstr>Apresentação do PowerPoint</vt:lpstr>
      <vt:lpstr>DAS PLENÁRIAS</vt:lpstr>
      <vt:lpstr>CONVOCAÇÃO DA PLENÁRIA</vt:lpstr>
      <vt:lpstr>ENVIO DO EDITAL AOS SINDICATOS</vt:lpstr>
      <vt:lpstr>CRITÉRIOS PARA PARTICIPAR DA PLENÁRIA</vt:lpstr>
      <vt:lpstr>ELEIÇÃO DE DELEGADOS(as) na plenária</vt:lpstr>
      <vt:lpstr>CRITÉRIOS PARA PARTICIPAR DA PLENÁRIA</vt:lpstr>
      <vt:lpstr>SUPLENTE DE DELEGADO(A)</vt:lpstr>
      <vt:lpstr>SUPLENTE DE DELEGADO(A)</vt:lpstr>
      <vt:lpstr>DAS INSCRIÇÕES DOS(AS) DELEGADOS(AS)</vt:lpstr>
      <vt:lpstr>Apresentação do PowerPoint</vt:lpstr>
      <vt:lpstr>Ato da  inscrição anexar os documentos  ATÉ 5 MB:</vt:lpstr>
      <vt:lpstr> Para os delegados(as) eleitos em Plenária: </vt:lpstr>
      <vt:lpstr> Para os delegados(as) eleitos em Plenária: </vt:lpstr>
      <vt:lpstr>Assessoria das federações</vt:lpstr>
      <vt:lpstr>DO CREDENCIAMENTO </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14º CNTTR</dc:title>
  <dc:creator>contag.secgeral@outlook.com</dc:creator>
  <cp:lastModifiedBy>contag.secgeral@outlook.com</cp:lastModifiedBy>
  <cp:revision>34</cp:revision>
  <dcterms:created xsi:type="dcterms:W3CDTF">2024-10-05T19:04:55Z</dcterms:created>
  <dcterms:modified xsi:type="dcterms:W3CDTF">2024-10-08T12:58:16Z</dcterms:modified>
</cp:coreProperties>
</file>